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6.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2" r:id="rId5"/>
    <p:sldMasterId id="2147493631" r:id="rId6"/>
    <p:sldMasterId id="2147493644" r:id="rId7"/>
    <p:sldMasterId id="2147493653" r:id="rId8"/>
    <p:sldMasterId id="2147493679" r:id="rId9"/>
    <p:sldMasterId id="2147493689" r:id="rId10"/>
  </p:sldMasterIdLst>
  <p:notesMasterIdLst>
    <p:notesMasterId r:id="rId147"/>
  </p:notesMasterIdLst>
  <p:handoutMasterIdLst>
    <p:handoutMasterId r:id="rId148"/>
  </p:handoutMasterIdLst>
  <p:sldIdLst>
    <p:sldId id="854" r:id="rId11"/>
    <p:sldId id="1047" r:id="rId12"/>
    <p:sldId id="1051" r:id="rId13"/>
    <p:sldId id="1052" r:id="rId14"/>
    <p:sldId id="1077" r:id="rId15"/>
    <p:sldId id="1078" r:id="rId16"/>
    <p:sldId id="984" r:id="rId17"/>
    <p:sldId id="985" r:id="rId18"/>
    <p:sldId id="1139" r:id="rId19"/>
    <p:sldId id="1073" r:id="rId20"/>
    <p:sldId id="996" r:id="rId21"/>
    <p:sldId id="1140" r:id="rId22"/>
    <p:sldId id="997" r:id="rId23"/>
    <p:sldId id="358" r:id="rId24"/>
    <p:sldId id="998" r:id="rId25"/>
    <p:sldId id="345" r:id="rId26"/>
    <p:sldId id="1090" r:id="rId27"/>
    <p:sldId id="1091" r:id="rId28"/>
    <p:sldId id="1092" r:id="rId29"/>
    <p:sldId id="1093" r:id="rId30"/>
    <p:sldId id="1094" r:id="rId31"/>
    <p:sldId id="1095" r:id="rId32"/>
    <p:sldId id="1096" r:id="rId33"/>
    <p:sldId id="1097" r:id="rId34"/>
    <p:sldId id="1098" r:id="rId35"/>
    <p:sldId id="1099" r:id="rId36"/>
    <p:sldId id="999" r:id="rId37"/>
    <p:sldId id="364" r:id="rId38"/>
    <p:sldId id="366" r:id="rId39"/>
    <p:sldId id="1000" r:id="rId40"/>
    <p:sldId id="365" r:id="rId41"/>
    <p:sldId id="367" r:id="rId42"/>
    <p:sldId id="404" r:id="rId43"/>
    <p:sldId id="1003" r:id="rId44"/>
    <p:sldId id="1100" r:id="rId45"/>
    <p:sldId id="1101" r:id="rId46"/>
    <p:sldId id="1102" r:id="rId47"/>
    <p:sldId id="1103" r:id="rId48"/>
    <p:sldId id="1104" r:id="rId49"/>
    <p:sldId id="1105" r:id="rId50"/>
    <p:sldId id="1106" r:id="rId51"/>
    <p:sldId id="1107" r:id="rId52"/>
    <p:sldId id="1108" r:id="rId53"/>
    <p:sldId id="1109" r:id="rId54"/>
    <p:sldId id="1110" r:id="rId55"/>
    <p:sldId id="1111" r:id="rId56"/>
    <p:sldId id="1112" r:id="rId57"/>
    <p:sldId id="1113" r:id="rId58"/>
    <p:sldId id="1114" r:id="rId59"/>
    <p:sldId id="1115" r:id="rId60"/>
    <p:sldId id="1116" r:id="rId61"/>
    <p:sldId id="1117" r:id="rId62"/>
    <p:sldId id="1118" r:id="rId63"/>
    <p:sldId id="1119" r:id="rId64"/>
    <p:sldId id="1120" r:id="rId65"/>
    <p:sldId id="1121" r:id="rId66"/>
    <p:sldId id="1122" r:id="rId67"/>
    <p:sldId id="1123" r:id="rId68"/>
    <p:sldId id="1124" r:id="rId69"/>
    <p:sldId id="1125" r:id="rId70"/>
    <p:sldId id="1126" r:id="rId71"/>
    <p:sldId id="1127" r:id="rId72"/>
    <p:sldId id="1128" r:id="rId73"/>
    <p:sldId id="1129" r:id="rId74"/>
    <p:sldId id="1130" r:id="rId75"/>
    <p:sldId id="1131" r:id="rId76"/>
    <p:sldId id="1132" r:id="rId77"/>
    <p:sldId id="1133" r:id="rId78"/>
    <p:sldId id="1134" r:id="rId79"/>
    <p:sldId id="1135" r:id="rId80"/>
    <p:sldId id="1136" r:id="rId81"/>
    <p:sldId id="1137" r:id="rId82"/>
    <p:sldId id="1138" r:id="rId83"/>
    <p:sldId id="1084" r:id="rId84"/>
    <p:sldId id="388" r:id="rId85"/>
    <p:sldId id="1088" r:id="rId86"/>
    <p:sldId id="389" r:id="rId87"/>
    <p:sldId id="390" r:id="rId88"/>
    <p:sldId id="391" r:id="rId89"/>
    <p:sldId id="1089" r:id="rId90"/>
    <p:sldId id="392" r:id="rId91"/>
    <p:sldId id="393" r:id="rId92"/>
    <p:sldId id="394" r:id="rId93"/>
    <p:sldId id="395" r:id="rId94"/>
    <p:sldId id="396" r:id="rId95"/>
    <p:sldId id="1001" r:id="rId96"/>
    <p:sldId id="1086" r:id="rId97"/>
    <p:sldId id="563" r:id="rId98"/>
    <p:sldId id="564" r:id="rId99"/>
    <p:sldId id="565" r:id="rId100"/>
    <p:sldId id="566" r:id="rId101"/>
    <p:sldId id="567" r:id="rId102"/>
    <p:sldId id="568" r:id="rId103"/>
    <p:sldId id="440" r:id="rId104"/>
    <p:sldId id="447" r:id="rId105"/>
    <p:sldId id="448" r:id="rId106"/>
    <p:sldId id="449" r:id="rId107"/>
    <p:sldId id="1005" r:id="rId108"/>
    <p:sldId id="1087" r:id="rId109"/>
    <p:sldId id="1008" r:id="rId110"/>
    <p:sldId id="1010" r:id="rId111"/>
    <p:sldId id="1009" r:id="rId112"/>
    <p:sldId id="403" r:id="rId113"/>
    <p:sldId id="1011" r:id="rId114"/>
    <p:sldId id="1019" r:id="rId115"/>
    <p:sldId id="370" r:id="rId116"/>
    <p:sldId id="1015" r:id="rId117"/>
    <p:sldId id="1017" r:id="rId118"/>
    <p:sldId id="1018" r:id="rId119"/>
    <p:sldId id="1020" r:id="rId120"/>
    <p:sldId id="384" r:id="rId121"/>
    <p:sldId id="385" r:id="rId122"/>
    <p:sldId id="386" r:id="rId123"/>
    <p:sldId id="387" r:id="rId124"/>
    <p:sldId id="1141" r:id="rId125"/>
    <p:sldId id="402" r:id="rId126"/>
    <p:sldId id="373" r:id="rId127"/>
    <p:sldId id="375" r:id="rId128"/>
    <p:sldId id="376" r:id="rId129"/>
    <p:sldId id="377" r:id="rId130"/>
    <p:sldId id="378" r:id="rId131"/>
    <p:sldId id="379" r:id="rId132"/>
    <p:sldId id="1021" r:id="rId133"/>
    <p:sldId id="1022" r:id="rId134"/>
    <p:sldId id="382" r:id="rId135"/>
    <p:sldId id="1072" r:id="rId136"/>
    <p:sldId id="1142" r:id="rId137"/>
    <p:sldId id="1144" r:id="rId138"/>
    <p:sldId id="1145" r:id="rId139"/>
    <p:sldId id="1143" r:id="rId140"/>
    <p:sldId id="1146" r:id="rId141"/>
    <p:sldId id="1080" r:id="rId142"/>
    <p:sldId id="1071" r:id="rId143"/>
    <p:sldId id="1085" r:id="rId144"/>
    <p:sldId id="1081" r:id="rId145"/>
    <p:sldId id="1082" r:id="rId146"/>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p:restoredTop sz="96793"/>
  </p:normalViewPr>
  <p:slideViewPr>
    <p:cSldViewPr snapToObjects="1">
      <p:cViewPr varScale="1">
        <p:scale>
          <a:sx n="187" d="100"/>
          <a:sy n="187" d="100"/>
        </p:scale>
        <p:origin x="680" y="176"/>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2282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07.xml"/><Relationship Id="rId21" Type="http://schemas.openxmlformats.org/officeDocument/2006/relationships/slide" Target="slides/slide11.xml"/><Relationship Id="rId42" Type="http://schemas.openxmlformats.org/officeDocument/2006/relationships/slide" Target="slides/slide32.xml"/><Relationship Id="rId63" Type="http://schemas.openxmlformats.org/officeDocument/2006/relationships/slide" Target="slides/slide53.xml"/><Relationship Id="rId84" Type="http://schemas.openxmlformats.org/officeDocument/2006/relationships/slide" Target="slides/slide74.xml"/><Relationship Id="rId138" Type="http://schemas.openxmlformats.org/officeDocument/2006/relationships/slide" Target="slides/slide128.xml"/><Relationship Id="rId107" Type="http://schemas.openxmlformats.org/officeDocument/2006/relationships/slide" Target="slides/slide97.xml"/><Relationship Id="rId11" Type="http://schemas.openxmlformats.org/officeDocument/2006/relationships/slide" Target="slides/slide1.xml"/><Relationship Id="rId32" Type="http://schemas.openxmlformats.org/officeDocument/2006/relationships/slide" Target="slides/slide22.xml"/><Relationship Id="rId53" Type="http://schemas.openxmlformats.org/officeDocument/2006/relationships/slide" Target="slides/slide43.xml"/><Relationship Id="rId74" Type="http://schemas.openxmlformats.org/officeDocument/2006/relationships/slide" Target="slides/slide64.xml"/><Relationship Id="rId128" Type="http://schemas.openxmlformats.org/officeDocument/2006/relationships/slide" Target="slides/slide118.xml"/><Relationship Id="rId149" Type="http://schemas.openxmlformats.org/officeDocument/2006/relationships/presProps" Target="presProps.xml"/><Relationship Id="rId5" Type="http://schemas.openxmlformats.org/officeDocument/2006/relationships/slideMaster" Target="slideMasters/slideMaster2.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113" Type="http://schemas.openxmlformats.org/officeDocument/2006/relationships/slide" Target="slides/slide103.xml"/><Relationship Id="rId118" Type="http://schemas.openxmlformats.org/officeDocument/2006/relationships/slide" Target="slides/slide108.xml"/><Relationship Id="rId134" Type="http://schemas.openxmlformats.org/officeDocument/2006/relationships/slide" Target="slides/slide124.xml"/><Relationship Id="rId139" Type="http://schemas.openxmlformats.org/officeDocument/2006/relationships/slide" Target="slides/slide129.xml"/><Relationship Id="rId80" Type="http://schemas.openxmlformats.org/officeDocument/2006/relationships/slide" Target="slides/slide70.xml"/><Relationship Id="rId85" Type="http://schemas.openxmlformats.org/officeDocument/2006/relationships/slide" Target="slides/slide75.xml"/><Relationship Id="rId150" Type="http://schemas.openxmlformats.org/officeDocument/2006/relationships/viewProps" Target="viewProps.xml"/><Relationship Id="rId12" Type="http://schemas.openxmlformats.org/officeDocument/2006/relationships/slide" Target="slides/slide2.xml"/><Relationship Id="rId17" Type="http://schemas.openxmlformats.org/officeDocument/2006/relationships/slide" Target="slides/slide7.xml"/><Relationship Id="rId33" Type="http://schemas.openxmlformats.org/officeDocument/2006/relationships/slide" Target="slides/slide23.xml"/><Relationship Id="rId38" Type="http://schemas.openxmlformats.org/officeDocument/2006/relationships/slide" Target="slides/slide28.xml"/><Relationship Id="rId59" Type="http://schemas.openxmlformats.org/officeDocument/2006/relationships/slide" Target="slides/slide49.xml"/><Relationship Id="rId103" Type="http://schemas.openxmlformats.org/officeDocument/2006/relationships/slide" Target="slides/slide93.xml"/><Relationship Id="rId108" Type="http://schemas.openxmlformats.org/officeDocument/2006/relationships/slide" Target="slides/slide98.xml"/><Relationship Id="rId124" Type="http://schemas.openxmlformats.org/officeDocument/2006/relationships/slide" Target="slides/slide114.xml"/><Relationship Id="rId129" Type="http://schemas.openxmlformats.org/officeDocument/2006/relationships/slide" Target="slides/slide119.xml"/><Relationship Id="rId54" Type="http://schemas.openxmlformats.org/officeDocument/2006/relationships/slide" Target="slides/slide44.xml"/><Relationship Id="rId70" Type="http://schemas.openxmlformats.org/officeDocument/2006/relationships/slide" Target="slides/slide60.xml"/><Relationship Id="rId75" Type="http://schemas.openxmlformats.org/officeDocument/2006/relationships/slide" Target="slides/slide65.xml"/><Relationship Id="rId91" Type="http://schemas.openxmlformats.org/officeDocument/2006/relationships/slide" Target="slides/slide81.xml"/><Relationship Id="rId96" Type="http://schemas.openxmlformats.org/officeDocument/2006/relationships/slide" Target="slides/slide86.xml"/><Relationship Id="rId140" Type="http://schemas.openxmlformats.org/officeDocument/2006/relationships/slide" Target="slides/slide130.xml"/><Relationship Id="rId145" Type="http://schemas.openxmlformats.org/officeDocument/2006/relationships/slide" Target="slides/slide135.xml"/><Relationship Id="rId1" Type="http://schemas.openxmlformats.org/officeDocument/2006/relationships/customXml" Target="../customXml/item1.xml"/><Relationship Id="rId6" Type="http://schemas.openxmlformats.org/officeDocument/2006/relationships/slideMaster" Target="slideMasters/slideMaster3.xml"/><Relationship Id="rId23" Type="http://schemas.openxmlformats.org/officeDocument/2006/relationships/slide" Target="slides/slide13.xml"/><Relationship Id="rId28" Type="http://schemas.openxmlformats.org/officeDocument/2006/relationships/slide" Target="slides/slide18.xml"/><Relationship Id="rId49" Type="http://schemas.openxmlformats.org/officeDocument/2006/relationships/slide" Target="slides/slide39.xml"/><Relationship Id="rId114" Type="http://schemas.openxmlformats.org/officeDocument/2006/relationships/slide" Target="slides/slide104.xml"/><Relationship Id="rId119" Type="http://schemas.openxmlformats.org/officeDocument/2006/relationships/slide" Target="slides/slide109.xml"/><Relationship Id="rId44" Type="http://schemas.openxmlformats.org/officeDocument/2006/relationships/slide" Target="slides/slide34.xml"/><Relationship Id="rId60" Type="http://schemas.openxmlformats.org/officeDocument/2006/relationships/slide" Target="slides/slide50.xml"/><Relationship Id="rId65" Type="http://schemas.openxmlformats.org/officeDocument/2006/relationships/slide" Target="slides/slide55.xml"/><Relationship Id="rId81" Type="http://schemas.openxmlformats.org/officeDocument/2006/relationships/slide" Target="slides/slide71.xml"/><Relationship Id="rId86" Type="http://schemas.openxmlformats.org/officeDocument/2006/relationships/slide" Target="slides/slide76.xml"/><Relationship Id="rId130" Type="http://schemas.openxmlformats.org/officeDocument/2006/relationships/slide" Target="slides/slide120.xml"/><Relationship Id="rId135" Type="http://schemas.openxmlformats.org/officeDocument/2006/relationships/slide" Target="slides/slide125.xml"/><Relationship Id="rId151" Type="http://schemas.openxmlformats.org/officeDocument/2006/relationships/theme" Target="theme/theme1.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109" Type="http://schemas.openxmlformats.org/officeDocument/2006/relationships/slide" Target="slides/slide9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slide" Target="slides/slide87.xml"/><Relationship Id="rId104" Type="http://schemas.openxmlformats.org/officeDocument/2006/relationships/slide" Target="slides/slide94.xml"/><Relationship Id="rId120" Type="http://schemas.openxmlformats.org/officeDocument/2006/relationships/slide" Target="slides/slide110.xml"/><Relationship Id="rId125" Type="http://schemas.openxmlformats.org/officeDocument/2006/relationships/slide" Target="slides/slide115.xml"/><Relationship Id="rId141" Type="http://schemas.openxmlformats.org/officeDocument/2006/relationships/slide" Target="slides/slide131.xml"/><Relationship Id="rId146" Type="http://schemas.openxmlformats.org/officeDocument/2006/relationships/slide" Target="slides/slide136.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110" Type="http://schemas.openxmlformats.org/officeDocument/2006/relationships/slide" Target="slides/slide100.xml"/><Relationship Id="rId115" Type="http://schemas.openxmlformats.org/officeDocument/2006/relationships/slide" Target="slides/slide105.xml"/><Relationship Id="rId131" Type="http://schemas.openxmlformats.org/officeDocument/2006/relationships/slide" Target="slides/slide121.xml"/><Relationship Id="rId136" Type="http://schemas.openxmlformats.org/officeDocument/2006/relationships/slide" Target="slides/slide126.xml"/><Relationship Id="rId61" Type="http://schemas.openxmlformats.org/officeDocument/2006/relationships/slide" Target="slides/slide51.xml"/><Relationship Id="rId82" Type="http://schemas.openxmlformats.org/officeDocument/2006/relationships/slide" Target="slides/slide72.xml"/><Relationship Id="rId152" Type="http://schemas.openxmlformats.org/officeDocument/2006/relationships/tableStyles" Target="tableStyles.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slide" Target="slides/slide90.xml"/><Relationship Id="rId105" Type="http://schemas.openxmlformats.org/officeDocument/2006/relationships/slide" Target="slides/slide95.xml"/><Relationship Id="rId126" Type="http://schemas.openxmlformats.org/officeDocument/2006/relationships/slide" Target="slides/slide116.xml"/><Relationship Id="rId147"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slide" Target="slides/slide88.xml"/><Relationship Id="rId121" Type="http://schemas.openxmlformats.org/officeDocument/2006/relationships/slide" Target="slides/slide111.xml"/><Relationship Id="rId142" Type="http://schemas.openxmlformats.org/officeDocument/2006/relationships/slide" Target="slides/slide132.xml"/><Relationship Id="rId3" Type="http://schemas.openxmlformats.org/officeDocument/2006/relationships/customXml" Target="../customXml/item3.xml"/><Relationship Id="rId25" Type="http://schemas.openxmlformats.org/officeDocument/2006/relationships/slide" Target="slides/slide15.xml"/><Relationship Id="rId46" Type="http://schemas.openxmlformats.org/officeDocument/2006/relationships/slide" Target="slides/slide36.xml"/><Relationship Id="rId67" Type="http://schemas.openxmlformats.org/officeDocument/2006/relationships/slide" Target="slides/slide57.xml"/><Relationship Id="rId116" Type="http://schemas.openxmlformats.org/officeDocument/2006/relationships/slide" Target="slides/slide106.xml"/><Relationship Id="rId137" Type="http://schemas.openxmlformats.org/officeDocument/2006/relationships/slide" Target="slides/slide127.xml"/><Relationship Id="rId20" Type="http://schemas.openxmlformats.org/officeDocument/2006/relationships/slide" Target="slides/slide10.xml"/><Relationship Id="rId41" Type="http://schemas.openxmlformats.org/officeDocument/2006/relationships/slide" Target="slides/slide31.xml"/><Relationship Id="rId62" Type="http://schemas.openxmlformats.org/officeDocument/2006/relationships/slide" Target="slides/slide52.xml"/><Relationship Id="rId83" Type="http://schemas.openxmlformats.org/officeDocument/2006/relationships/slide" Target="slides/slide73.xml"/><Relationship Id="rId88" Type="http://schemas.openxmlformats.org/officeDocument/2006/relationships/slide" Target="slides/slide78.xml"/><Relationship Id="rId111" Type="http://schemas.openxmlformats.org/officeDocument/2006/relationships/slide" Target="slides/slide101.xml"/><Relationship Id="rId132" Type="http://schemas.openxmlformats.org/officeDocument/2006/relationships/slide" Target="slides/slide122.xml"/><Relationship Id="rId15" Type="http://schemas.openxmlformats.org/officeDocument/2006/relationships/slide" Target="slides/slide5.xml"/><Relationship Id="rId36" Type="http://schemas.openxmlformats.org/officeDocument/2006/relationships/slide" Target="slides/slide26.xml"/><Relationship Id="rId57" Type="http://schemas.openxmlformats.org/officeDocument/2006/relationships/slide" Target="slides/slide47.xml"/><Relationship Id="rId106" Type="http://schemas.openxmlformats.org/officeDocument/2006/relationships/slide" Target="slides/slide96.xml"/><Relationship Id="rId127" Type="http://schemas.openxmlformats.org/officeDocument/2006/relationships/slide" Target="slides/slide117.xml"/><Relationship Id="rId10" Type="http://schemas.openxmlformats.org/officeDocument/2006/relationships/slideMaster" Target="slideMasters/slideMaster7.xml"/><Relationship Id="rId31" Type="http://schemas.openxmlformats.org/officeDocument/2006/relationships/slide" Target="slides/slide21.xml"/><Relationship Id="rId52" Type="http://schemas.openxmlformats.org/officeDocument/2006/relationships/slide" Target="slides/slide42.xml"/><Relationship Id="rId73" Type="http://schemas.openxmlformats.org/officeDocument/2006/relationships/slide" Target="slides/slide63.xml"/><Relationship Id="rId78" Type="http://schemas.openxmlformats.org/officeDocument/2006/relationships/slide" Target="slides/slide68.xml"/><Relationship Id="rId94" Type="http://schemas.openxmlformats.org/officeDocument/2006/relationships/slide" Target="slides/slide84.xml"/><Relationship Id="rId99" Type="http://schemas.openxmlformats.org/officeDocument/2006/relationships/slide" Target="slides/slide89.xml"/><Relationship Id="rId101" Type="http://schemas.openxmlformats.org/officeDocument/2006/relationships/slide" Target="slides/slide91.xml"/><Relationship Id="rId122" Type="http://schemas.openxmlformats.org/officeDocument/2006/relationships/slide" Target="slides/slide112.xml"/><Relationship Id="rId143" Type="http://schemas.openxmlformats.org/officeDocument/2006/relationships/slide" Target="slides/slide133.xml"/><Relationship Id="rId148"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slide" Target="slides/slide16.xml"/><Relationship Id="rId47" Type="http://schemas.openxmlformats.org/officeDocument/2006/relationships/slide" Target="slides/slide37.xml"/><Relationship Id="rId68" Type="http://schemas.openxmlformats.org/officeDocument/2006/relationships/slide" Target="slides/slide58.xml"/><Relationship Id="rId89" Type="http://schemas.openxmlformats.org/officeDocument/2006/relationships/slide" Target="slides/slide79.xml"/><Relationship Id="rId112" Type="http://schemas.openxmlformats.org/officeDocument/2006/relationships/slide" Target="slides/slide102.xml"/><Relationship Id="rId133" Type="http://schemas.openxmlformats.org/officeDocument/2006/relationships/slide" Target="slides/slide123.xml"/><Relationship Id="rId16" Type="http://schemas.openxmlformats.org/officeDocument/2006/relationships/slide" Target="slides/slide6.xml"/><Relationship Id="rId37" Type="http://schemas.openxmlformats.org/officeDocument/2006/relationships/slide" Target="slides/slide27.xml"/><Relationship Id="rId58" Type="http://schemas.openxmlformats.org/officeDocument/2006/relationships/slide" Target="slides/slide48.xml"/><Relationship Id="rId79" Type="http://schemas.openxmlformats.org/officeDocument/2006/relationships/slide" Target="slides/slide69.xml"/><Relationship Id="rId102" Type="http://schemas.openxmlformats.org/officeDocument/2006/relationships/slide" Target="slides/slide92.xml"/><Relationship Id="rId123" Type="http://schemas.openxmlformats.org/officeDocument/2006/relationships/slide" Target="slides/slide113.xml"/><Relationship Id="rId144" Type="http://schemas.openxmlformats.org/officeDocument/2006/relationships/slide" Target="slides/slide134.xml"/><Relationship Id="rId90" Type="http://schemas.openxmlformats.org/officeDocument/2006/relationships/slide" Target="slides/slide8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2/10/22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tiff>
</file>

<file path=ppt/media/image11.jpeg>
</file>

<file path=ppt/media/image12.jpeg>
</file>

<file path=ppt/media/image13.jpeg>
</file>

<file path=ppt/media/image14.tiff>
</file>

<file path=ppt/media/image15.tiff>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3.tiff>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2/10/22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r>
              <a:rPr lang="en-US" altLang="en-US" dirty="0"/>
              <a:t>  </a:t>
            </a:r>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BD73B76-F558-45CE-871C-8466EA0D0DF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9026" name="Rectangle 2"/>
          <p:cNvSpPr>
            <a:spLocks noGrp="1" noRot="1" noChangeAspect="1" noChangeArrowheads="1" noTextEdit="1"/>
          </p:cNvSpPr>
          <p:nvPr>
            <p:ph type="sldImg"/>
          </p:nvPr>
        </p:nvSpPr>
        <p:spPr>
          <a:xfrm>
            <a:off x="1187450" y="703263"/>
            <a:ext cx="4622800" cy="3467100"/>
          </a:xfrm>
          <a:ln/>
        </p:spPr>
      </p:sp>
      <p:sp>
        <p:nvSpPr>
          <p:cNvPr id="12902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6680613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132</a:t>
            </a:fld>
            <a:endParaRPr lang="en-US" altLang="en-US"/>
          </a:p>
        </p:txBody>
      </p:sp>
    </p:spTree>
    <p:extLst>
      <p:ext uri="{BB962C8B-B14F-4D97-AF65-F5344CB8AC3E}">
        <p14:creationId xmlns:p14="http://schemas.microsoft.com/office/powerpoint/2010/main" val="1914729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85CE7E0-7666-4352-A4C1-28EF06861AC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0050" name="Rectangle 2"/>
          <p:cNvSpPr>
            <a:spLocks noGrp="1" noRot="1" noChangeAspect="1" noChangeArrowheads="1" noTextEdit="1"/>
          </p:cNvSpPr>
          <p:nvPr>
            <p:ph type="sldImg"/>
          </p:nvPr>
        </p:nvSpPr>
        <p:spPr>
          <a:xfrm>
            <a:off x="1187450" y="703263"/>
            <a:ext cx="4622800" cy="3467100"/>
          </a:xfrm>
          <a:ln/>
        </p:spPr>
      </p:sp>
      <p:sp>
        <p:nvSpPr>
          <p:cNvPr id="13005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944629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3DA57BBC-3DEF-4030-90C9-4A7A7E87C33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1074" name="Rectangle 2"/>
          <p:cNvSpPr>
            <a:spLocks noGrp="1" noRot="1" noChangeAspect="1" noChangeArrowheads="1" noTextEdit="1"/>
          </p:cNvSpPr>
          <p:nvPr>
            <p:ph type="sldImg"/>
          </p:nvPr>
        </p:nvSpPr>
        <p:spPr>
          <a:xfrm>
            <a:off x="1187450" y="703263"/>
            <a:ext cx="4622800" cy="3467100"/>
          </a:xfrm>
          <a:ln/>
        </p:spPr>
      </p:sp>
      <p:sp>
        <p:nvSpPr>
          <p:cNvPr id="13107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12514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C1FEC76-0B84-458E-8A4E-B7ECCB6E1DC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2098" name="Rectangle 2"/>
          <p:cNvSpPr>
            <a:spLocks noGrp="1" noRot="1" noChangeAspect="1" noChangeArrowheads="1" noTextEdit="1"/>
          </p:cNvSpPr>
          <p:nvPr>
            <p:ph type="sldImg"/>
          </p:nvPr>
        </p:nvSpPr>
        <p:spPr>
          <a:xfrm>
            <a:off x="1187450" y="703263"/>
            <a:ext cx="4622800" cy="3467100"/>
          </a:xfrm>
          <a:ln/>
        </p:spPr>
      </p:sp>
      <p:sp>
        <p:nvSpPr>
          <p:cNvPr id="13209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01588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35F31BFB-CE80-49DF-B5B2-8D11C75DEDA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3122" name="Rectangle 2"/>
          <p:cNvSpPr>
            <a:spLocks noGrp="1" noRot="1" noChangeAspect="1" noChangeArrowheads="1" noTextEdit="1"/>
          </p:cNvSpPr>
          <p:nvPr>
            <p:ph type="sldImg"/>
          </p:nvPr>
        </p:nvSpPr>
        <p:spPr>
          <a:xfrm>
            <a:off x="1187450" y="703263"/>
            <a:ext cx="4622800" cy="3467100"/>
          </a:xfrm>
          <a:ln/>
        </p:spPr>
      </p:sp>
      <p:sp>
        <p:nvSpPr>
          <p:cNvPr id="13312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402398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B0ED708-B857-4AA3-91E9-C395C0C3405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4146" name="Rectangle 2"/>
          <p:cNvSpPr>
            <a:spLocks noGrp="1" noRot="1" noChangeAspect="1" noChangeArrowheads="1" noTextEdit="1"/>
          </p:cNvSpPr>
          <p:nvPr>
            <p:ph type="sldImg"/>
          </p:nvPr>
        </p:nvSpPr>
        <p:spPr>
          <a:xfrm>
            <a:off x="1187450" y="703263"/>
            <a:ext cx="4622800" cy="3467100"/>
          </a:xfrm>
          <a:ln/>
        </p:spPr>
      </p:sp>
      <p:sp>
        <p:nvSpPr>
          <p:cNvPr id="13414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223190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B0ED708-B857-4AA3-91E9-C395C0C3405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4146" name="Rectangle 2"/>
          <p:cNvSpPr>
            <a:spLocks noGrp="1" noRot="1" noChangeAspect="1" noChangeArrowheads="1" noTextEdit="1"/>
          </p:cNvSpPr>
          <p:nvPr>
            <p:ph type="sldImg"/>
          </p:nvPr>
        </p:nvSpPr>
        <p:spPr>
          <a:xfrm>
            <a:off x="1187450" y="703263"/>
            <a:ext cx="4622800" cy="3467100"/>
          </a:xfrm>
          <a:ln/>
        </p:spPr>
      </p:sp>
      <p:sp>
        <p:nvSpPr>
          <p:cNvPr id="13414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791429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5C62BF7-9C63-497B-BAE2-5CB77526CD2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5170" name="Rectangle 2"/>
          <p:cNvSpPr>
            <a:spLocks noGrp="1" noRot="1" noChangeAspect="1" noChangeArrowheads="1" noTextEdit="1"/>
          </p:cNvSpPr>
          <p:nvPr>
            <p:ph type="sldImg"/>
          </p:nvPr>
        </p:nvSpPr>
        <p:spPr>
          <a:xfrm>
            <a:off x="1187450" y="703263"/>
            <a:ext cx="4622800" cy="3467100"/>
          </a:xfrm>
          <a:ln/>
        </p:spPr>
      </p:sp>
      <p:sp>
        <p:nvSpPr>
          <p:cNvPr id="13517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374634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D5F1561-909F-45CB-8FAD-BF76CD53981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6194" name="Rectangle 2"/>
          <p:cNvSpPr>
            <a:spLocks noGrp="1" noRot="1" noChangeAspect="1" noChangeArrowheads="1" noTextEdit="1"/>
          </p:cNvSpPr>
          <p:nvPr>
            <p:ph type="sldImg"/>
          </p:nvPr>
        </p:nvSpPr>
        <p:spPr>
          <a:ln/>
        </p:spPr>
      </p:sp>
      <p:sp>
        <p:nvSpPr>
          <p:cNvPr id="136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33767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0550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428307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6A527C20-D984-443D-9364-8D80E7D1490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4450" name="Rectangle 2"/>
          <p:cNvSpPr>
            <a:spLocks noGrp="1" noRot="1" noChangeAspect="1" noChangeArrowheads="1" noTextEdit="1"/>
          </p:cNvSpPr>
          <p:nvPr>
            <p:ph type="sldImg"/>
          </p:nvPr>
        </p:nvSpPr>
        <p:spPr>
          <a:xfrm>
            <a:off x="417513" y="703263"/>
            <a:ext cx="6162675" cy="3467100"/>
          </a:xfrm>
          <a:ln/>
        </p:spPr>
      </p:sp>
      <p:sp>
        <p:nvSpPr>
          <p:cNvPr id="10445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29435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8E38463-D7D2-48E0-9845-AEDC1274594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6498" name="Rectangle 2"/>
          <p:cNvSpPr>
            <a:spLocks noGrp="1" noRot="1" noChangeAspect="1" noChangeArrowheads="1" noTextEdit="1"/>
          </p:cNvSpPr>
          <p:nvPr>
            <p:ph type="sldImg"/>
          </p:nvPr>
        </p:nvSpPr>
        <p:spPr>
          <a:xfrm>
            <a:off x="1187450" y="703263"/>
            <a:ext cx="4622800" cy="3467100"/>
          </a:xfrm>
          <a:ln/>
        </p:spPr>
      </p:sp>
      <p:sp>
        <p:nvSpPr>
          <p:cNvPr id="10649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2840475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643D6E09-C3BD-4C9F-8640-BDE33C2397B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5474" name="Rectangle 2"/>
          <p:cNvSpPr>
            <a:spLocks noGrp="1" noRot="1" noChangeAspect="1" noChangeArrowheads="1" noTextEdit="1"/>
          </p:cNvSpPr>
          <p:nvPr>
            <p:ph type="sldImg"/>
          </p:nvPr>
        </p:nvSpPr>
        <p:spPr>
          <a:xfrm>
            <a:off x="1187450" y="703263"/>
            <a:ext cx="4622800" cy="3467100"/>
          </a:xfrm>
          <a:ln/>
        </p:spPr>
      </p:sp>
      <p:sp>
        <p:nvSpPr>
          <p:cNvPr id="10547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2391520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6E36DD89-DA79-48DA-B783-0C850F9C371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322657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79FF149-63CC-4DDD-8621-E03FD326541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8546" name="Rectangle 2"/>
          <p:cNvSpPr>
            <a:spLocks noGrp="1" noRot="1" noChangeAspect="1" noChangeArrowheads="1" noTextEdit="1"/>
          </p:cNvSpPr>
          <p:nvPr>
            <p:ph type="sldImg"/>
          </p:nvPr>
        </p:nvSpPr>
        <p:spPr>
          <a:xfrm>
            <a:off x="1187450" y="703263"/>
            <a:ext cx="4622800" cy="3467100"/>
          </a:xfrm>
          <a:ln/>
        </p:spPr>
      </p:sp>
      <p:sp>
        <p:nvSpPr>
          <p:cNvPr id="10854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56261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737313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73449113-501E-40AA-8204-F51F280D2CC8}"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35</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8371" name="Rectangle 2"/>
          <p:cNvSpPr>
            <a:spLocks noGrp="1" noRot="1" noChangeAspect="1" noChangeArrowheads="1" noTextEdit="1"/>
          </p:cNvSpPr>
          <p:nvPr>
            <p:ph type="sldImg"/>
          </p:nvPr>
        </p:nvSpPr>
        <p:spPr>
          <a:xfrm>
            <a:off x="417513" y="703263"/>
            <a:ext cx="6162675" cy="3467100"/>
          </a:xfrm>
          <a:ln/>
        </p:spPr>
      </p:sp>
      <p:sp>
        <p:nvSpPr>
          <p:cNvPr id="58372" name="Rectangle 3"/>
          <p:cNvSpPr>
            <a:spLocks noGrp="1" noChangeArrowheads="1"/>
          </p:cNvSpPr>
          <p:nvPr>
            <p:ph type="body" idx="1"/>
          </p:nvPr>
        </p:nvSpPr>
        <p:spPr>
          <a:xfrm>
            <a:off x="932400" y="4410466"/>
            <a:ext cx="5132902" cy="4175934"/>
          </a:xfrm>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1196198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36</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3423328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37</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9019388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1187450" y="703263"/>
            <a:ext cx="4622800"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11334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5584523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1187450" y="703263"/>
            <a:ext cx="4622800"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2668934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1187450" y="703263"/>
            <a:ext cx="4622800"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356013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41</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37106819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1177925" y="695325"/>
            <a:ext cx="4641850"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695196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1177925" y="695325"/>
            <a:ext cx="4641850"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341072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1177925" y="695325"/>
            <a:ext cx="4641850"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141300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417887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7AE236B-D748-4441-B842-77E0AEB2470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1378" name="Rectangle 2"/>
          <p:cNvSpPr>
            <a:spLocks noGrp="1" noRot="1" noChangeAspect="1" noChangeArrowheads="1" noTextEdit="1"/>
          </p:cNvSpPr>
          <p:nvPr>
            <p:ph type="sldImg"/>
          </p:nvPr>
        </p:nvSpPr>
        <p:spPr>
          <a:xfrm>
            <a:off x="417513" y="703263"/>
            <a:ext cx="6162675" cy="3467100"/>
          </a:xfrm>
          <a:ln/>
        </p:spPr>
      </p:sp>
      <p:sp>
        <p:nvSpPr>
          <p:cNvPr id="1013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590029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7AE236B-D748-4441-B842-77E0AEB2470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1378" name="Rectangle 2"/>
          <p:cNvSpPr>
            <a:spLocks noGrp="1" noRot="1" noChangeAspect="1" noChangeArrowheads="1" noTextEdit="1"/>
          </p:cNvSpPr>
          <p:nvPr>
            <p:ph type="sldImg"/>
          </p:nvPr>
        </p:nvSpPr>
        <p:spPr>
          <a:xfrm>
            <a:off x="1187450" y="703263"/>
            <a:ext cx="4622800" cy="3467100"/>
          </a:xfrm>
          <a:ln/>
        </p:spPr>
      </p:sp>
      <p:sp>
        <p:nvSpPr>
          <p:cNvPr id="1013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4227570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515323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055335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auto" latinLnBrk="0" hangingPunct="0">
              <a:lnSpc>
                <a:spcPct val="100000"/>
              </a:lnSpc>
              <a:spcBef>
                <a:spcPts val="0"/>
              </a:spcBef>
              <a:spcAft>
                <a:spcPts val="0"/>
              </a:spcAft>
              <a:buClrTx/>
              <a:buSzTx/>
              <a:buFontTx/>
              <a:buNone/>
              <a:tabLst/>
              <a:defRPr/>
            </a:pPr>
            <a:fld id="{8619AA53-6FBE-47B1-A5A9-D4F7E2EB900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auto" latinLnBrk="0" hangingPunct="0">
                <a:lnSpc>
                  <a:spcPct val="100000"/>
                </a:lnSpc>
                <a:spcBef>
                  <a:spcPts val="0"/>
                </a:spcBef>
                <a:spcAft>
                  <a:spcPts val="0"/>
                </a:spcAft>
                <a:buClrTx/>
                <a:buSzTx/>
                <a:buFontTx/>
                <a:buNone/>
                <a:tabLst/>
                <a:defRPr/>
              </a:pPr>
              <a:t>52</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110594" name="Rectangle 2"/>
          <p:cNvSpPr>
            <a:spLocks noGrp="1" noRot="1" noChangeAspect="1" noChangeArrowheads="1" noTextEdit="1"/>
          </p:cNvSpPr>
          <p:nvPr>
            <p:ph type="sldImg"/>
          </p:nvPr>
        </p:nvSpPr>
        <p:spPr>
          <a:xfrm>
            <a:off x="417513" y="703263"/>
            <a:ext cx="6162675" cy="3467100"/>
          </a:xfrm>
          <a:ln/>
        </p:spPr>
      </p:sp>
      <p:sp>
        <p:nvSpPr>
          <p:cNvPr id="11059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8122696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auto" latinLnBrk="0" hangingPunct="0">
              <a:lnSpc>
                <a:spcPct val="100000"/>
              </a:lnSpc>
              <a:spcBef>
                <a:spcPts val="0"/>
              </a:spcBef>
              <a:spcAft>
                <a:spcPts val="0"/>
              </a:spcAft>
              <a:buClrTx/>
              <a:buSzTx/>
              <a:buFontTx/>
              <a:buNone/>
              <a:tabLst/>
              <a:defRPr/>
            </a:pPr>
            <a:fld id="{8619AA53-6FBE-47B1-A5A9-D4F7E2EB900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auto" latinLnBrk="0" hangingPunct="0">
                <a:lnSpc>
                  <a:spcPct val="100000"/>
                </a:lnSpc>
                <a:spcBef>
                  <a:spcPts val="0"/>
                </a:spcBef>
                <a:spcAft>
                  <a:spcPts val="0"/>
                </a:spcAft>
                <a:buClrTx/>
                <a:buSzTx/>
                <a:buFontTx/>
                <a:buNone/>
                <a:tabLst/>
                <a:defRPr/>
              </a:pPr>
              <a:t>56</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110594" name="Rectangle 2"/>
          <p:cNvSpPr>
            <a:spLocks noGrp="1" noRot="1" noChangeAspect="1" noChangeArrowheads="1" noTextEdit="1"/>
          </p:cNvSpPr>
          <p:nvPr>
            <p:ph type="sldImg"/>
          </p:nvPr>
        </p:nvSpPr>
        <p:spPr>
          <a:xfrm>
            <a:off x="417513" y="703263"/>
            <a:ext cx="6162675" cy="3467100"/>
          </a:xfrm>
          <a:ln/>
        </p:spPr>
      </p:sp>
      <p:sp>
        <p:nvSpPr>
          <p:cNvPr id="11059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851184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DD8DAD5-EFE6-4531-83B5-A1D07989AD0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1618" name="Rectangle 2"/>
          <p:cNvSpPr>
            <a:spLocks noGrp="1" noRot="1" noChangeAspect="1" noChangeArrowheads="1" noTextEdit="1"/>
          </p:cNvSpPr>
          <p:nvPr>
            <p:ph type="sldImg"/>
          </p:nvPr>
        </p:nvSpPr>
        <p:spPr>
          <a:xfrm>
            <a:off x="1187450" y="703263"/>
            <a:ext cx="4622800" cy="3467100"/>
          </a:xfrm>
          <a:ln/>
        </p:spPr>
      </p:sp>
      <p:sp>
        <p:nvSpPr>
          <p:cNvPr id="11161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509905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02F3513-D1FE-453A-9D62-AB228D88B68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7762" name="Rectangle 2"/>
          <p:cNvSpPr>
            <a:spLocks noGrp="1" noRot="1" noChangeAspect="1" noChangeArrowheads="1" noTextEdit="1"/>
          </p:cNvSpPr>
          <p:nvPr>
            <p:ph type="sldImg"/>
          </p:nvPr>
        </p:nvSpPr>
        <p:spPr>
          <a:xfrm>
            <a:off x="1187450" y="703263"/>
            <a:ext cx="4622800" cy="3467100"/>
          </a:xfrm>
          <a:ln/>
        </p:spPr>
      </p:sp>
      <p:sp>
        <p:nvSpPr>
          <p:cNvPr id="11776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506469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FB0A469-9660-4019-8347-528B1BA2831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8786" name="Rectangle 2"/>
          <p:cNvSpPr>
            <a:spLocks noGrp="1" noRot="1" noChangeAspect="1" noChangeArrowheads="1" noTextEdit="1"/>
          </p:cNvSpPr>
          <p:nvPr>
            <p:ph type="sldImg"/>
          </p:nvPr>
        </p:nvSpPr>
        <p:spPr>
          <a:xfrm>
            <a:off x="1187450" y="703263"/>
            <a:ext cx="4622800" cy="3467100"/>
          </a:xfrm>
          <a:ln/>
        </p:spPr>
      </p:sp>
      <p:sp>
        <p:nvSpPr>
          <p:cNvPr id="11878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4106723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DD8DAD5-EFE6-4531-83B5-A1D07989AD0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1618" name="Rectangle 2"/>
          <p:cNvSpPr>
            <a:spLocks noGrp="1" noRot="1" noChangeAspect="1" noChangeArrowheads="1" noTextEdit="1"/>
          </p:cNvSpPr>
          <p:nvPr>
            <p:ph type="sldImg"/>
          </p:nvPr>
        </p:nvSpPr>
        <p:spPr>
          <a:xfrm>
            <a:off x="1187450" y="703263"/>
            <a:ext cx="4622800" cy="3467100"/>
          </a:xfrm>
          <a:ln/>
        </p:spPr>
      </p:sp>
      <p:sp>
        <p:nvSpPr>
          <p:cNvPr id="11161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054070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1EC66B5-496A-4DFA-A4FD-C9C9DB74972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9810" name="Rectangle 2"/>
          <p:cNvSpPr>
            <a:spLocks noGrp="1" noRot="1" noChangeAspect="1" noChangeArrowheads="1" noTextEdit="1"/>
          </p:cNvSpPr>
          <p:nvPr>
            <p:ph type="sldImg"/>
          </p:nvPr>
        </p:nvSpPr>
        <p:spPr>
          <a:xfrm>
            <a:off x="1187450" y="703263"/>
            <a:ext cx="4622800" cy="3467100"/>
          </a:xfrm>
          <a:ln/>
        </p:spPr>
      </p:sp>
      <p:sp>
        <p:nvSpPr>
          <p:cNvPr id="11981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662391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C28A594-5C4C-4CC5-9AFF-729E174611A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0834" name="Rectangle 2"/>
          <p:cNvSpPr>
            <a:spLocks noGrp="1" noRot="1" noChangeAspect="1" noChangeArrowheads="1" noTextEdit="1"/>
          </p:cNvSpPr>
          <p:nvPr>
            <p:ph type="sldImg"/>
          </p:nvPr>
        </p:nvSpPr>
        <p:spPr>
          <a:xfrm>
            <a:off x="1187450" y="703263"/>
            <a:ext cx="4622800" cy="3467100"/>
          </a:xfrm>
          <a:ln/>
        </p:spPr>
      </p:sp>
      <p:sp>
        <p:nvSpPr>
          <p:cNvPr id="12083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236202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587C772-E716-48B1-8B14-2B8B491527E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1858" name="Rectangle 2"/>
          <p:cNvSpPr>
            <a:spLocks noGrp="1" noRot="1" noChangeAspect="1" noChangeArrowheads="1" noTextEdit="1"/>
          </p:cNvSpPr>
          <p:nvPr>
            <p:ph type="sldImg"/>
          </p:nvPr>
        </p:nvSpPr>
        <p:spPr>
          <a:xfrm>
            <a:off x="1187450" y="703263"/>
            <a:ext cx="4622800" cy="3467100"/>
          </a:xfrm>
          <a:ln/>
        </p:spPr>
      </p:sp>
      <p:sp>
        <p:nvSpPr>
          <p:cNvPr id="12185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632077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B73D505-32CE-4342-9FBB-4D733E4A306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2882" name="Rectangle 2"/>
          <p:cNvSpPr>
            <a:spLocks noGrp="1" noRot="1" noChangeAspect="1" noChangeArrowheads="1" noTextEdit="1"/>
          </p:cNvSpPr>
          <p:nvPr>
            <p:ph type="sldImg"/>
          </p:nvPr>
        </p:nvSpPr>
        <p:spPr>
          <a:xfrm>
            <a:off x="1187450" y="703263"/>
            <a:ext cx="4622800" cy="3467100"/>
          </a:xfrm>
          <a:ln/>
        </p:spPr>
      </p:sp>
      <p:sp>
        <p:nvSpPr>
          <p:cNvPr id="12288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70304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11</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6985597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9F72C28-435E-48F3-8A89-FA84DE6D50F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3906" name="Rectangle 2"/>
          <p:cNvSpPr>
            <a:spLocks noGrp="1" noRot="1" noChangeAspect="1" noChangeArrowheads="1" noTextEdit="1"/>
          </p:cNvSpPr>
          <p:nvPr>
            <p:ph type="sldImg"/>
          </p:nvPr>
        </p:nvSpPr>
        <p:spPr>
          <a:xfrm>
            <a:off x="1187450" y="703263"/>
            <a:ext cx="4622800" cy="3467100"/>
          </a:xfrm>
          <a:ln/>
        </p:spPr>
      </p:sp>
      <p:sp>
        <p:nvSpPr>
          <p:cNvPr id="12390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6309469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0277F58-77E1-4C2D-AA8D-E0F71D072D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4930" name="Rectangle 2"/>
          <p:cNvSpPr>
            <a:spLocks noGrp="1" noRot="1" noChangeAspect="1" noChangeArrowheads="1" noTextEdit="1"/>
          </p:cNvSpPr>
          <p:nvPr>
            <p:ph type="sldImg"/>
          </p:nvPr>
        </p:nvSpPr>
        <p:spPr>
          <a:ln/>
        </p:spPr>
      </p:sp>
      <p:sp>
        <p:nvSpPr>
          <p:cNvPr id="1249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343548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410D3E1-634F-440C-A0CF-65534204DEA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5954" name="Rectangle 2"/>
          <p:cNvSpPr>
            <a:spLocks noGrp="1" noRot="1" noChangeAspect="1" noChangeArrowheads="1" noTextEdit="1"/>
          </p:cNvSpPr>
          <p:nvPr>
            <p:ph type="sldImg"/>
          </p:nvPr>
        </p:nvSpPr>
        <p:spPr>
          <a:xfrm>
            <a:off x="1187450" y="703263"/>
            <a:ext cx="4622800" cy="3467100"/>
          </a:xfrm>
          <a:ln/>
        </p:spPr>
      </p:sp>
      <p:sp>
        <p:nvSpPr>
          <p:cNvPr id="1259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503619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44FBF46-7A78-4FD0-B340-062C348F6B6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6978" name="Rectangle 2"/>
          <p:cNvSpPr>
            <a:spLocks noGrp="1" noRot="1" noChangeAspect="1" noChangeArrowheads="1" noTextEdit="1"/>
          </p:cNvSpPr>
          <p:nvPr>
            <p:ph type="sldImg"/>
          </p:nvPr>
        </p:nvSpPr>
        <p:spPr>
          <a:xfrm>
            <a:off x="1187450" y="703263"/>
            <a:ext cx="4622800" cy="3467100"/>
          </a:xfrm>
          <a:ln/>
        </p:spPr>
      </p:sp>
      <p:sp>
        <p:nvSpPr>
          <p:cNvPr id="1269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347789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DD8DAD5-EFE6-4531-83B5-A1D07989AD0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1618" name="Rectangle 2"/>
          <p:cNvSpPr>
            <a:spLocks noGrp="1" noRot="1" noChangeAspect="1" noChangeArrowheads="1" noTextEdit="1"/>
          </p:cNvSpPr>
          <p:nvPr>
            <p:ph type="sldImg"/>
          </p:nvPr>
        </p:nvSpPr>
        <p:spPr>
          <a:xfrm>
            <a:off x="1187450" y="703263"/>
            <a:ext cx="4622800" cy="3467100"/>
          </a:xfrm>
          <a:ln/>
        </p:spPr>
      </p:sp>
      <p:sp>
        <p:nvSpPr>
          <p:cNvPr id="11161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9362260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9F5A96B-D536-4BD1-BFE1-FD6DBF117D8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2642" name="Rectangle 2"/>
          <p:cNvSpPr>
            <a:spLocks noGrp="1" noRot="1" noChangeAspect="1" noChangeArrowheads="1" noTextEdit="1"/>
          </p:cNvSpPr>
          <p:nvPr>
            <p:ph type="sldImg"/>
          </p:nvPr>
        </p:nvSpPr>
        <p:spPr>
          <a:xfrm>
            <a:off x="1187450" y="703263"/>
            <a:ext cx="4622800" cy="3467100"/>
          </a:xfrm>
          <a:ln/>
        </p:spPr>
      </p:sp>
      <p:sp>
        <p:nvSpPr>
          <p:cNvPr id="11264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95536178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FC40216D-0A9E-4598-BBBD-B7C39318A82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3666" name="Rectangle 2"/>
          <p:cNvSpPr>
            <a:spLocks noGrp="1" noRot="1" noChangeAspect="1" noChangeArrowheads="1" noTextEdit="1"/>
          </p:cNvSpPr>
          <p:nvPr>
            <p:ph type="sldImg"/>
          </p:nvPr>
        </p:nvSpPr>
        <p:spPr>
          <a:xfrm>
            <a:off x="1187450" y="703263"/>
            <a:ext cx="4622800" cy="3467100"/>
          </a:xfrm>
          <a:ln/>
        </p:spPr>
      </p:sp>
      <p:sp>
        <p:nvSpPr>
          <p:cNvPr id="11366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73076049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28C80B3-281C-47A9-A6F3-980AD41E77D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4690" name="Rectangle 2"/>
          <p:cNvSpPr>
            <a:spLocks noGrp="1" noRot="1" noChangeAspect="1" noChangeArrowheads="1" noTextEdit="1"/>
          </p:cNvSpPr>
          <p:nvPr>
            <p:ph type="sldImg"/>
          </p:nvPr>
        </p:nvSpPr>
        <p:spPr>
          <a:xfrm>
            <a:off x="1187450" y="703263"/>
            <a:ext cx="4622800" cy="3467100"/>
          </a:xfrm>
          <a:ln/>
        </p:spPr>
      </p:sp>
      <p:sp>
        <p:nvSpPr>
          <p:cNvPr id="11469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85380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775566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BD73B76-F558-45CE-871C-8466EA0D0DF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9026" name="Rectangle 2"/>
          <p:cNvSpPr>
            <a:spLocks noGrp="1" noRot="1" noChangeAspect="1" noChangeArrowheads="1" noTextEdit="1"/>
          </p:cNvSpPr>
          <p:nvPr>
            <p:ph type="sldImg"/>
          </p:nvPr>
        </p:nvSpPr>
        <p:spPr>
          <a:xfrm>
            <a:off x="1187450" y="703263"/>
            <a:ext cx="4622800" cy="3467100"/>
          </a:xfrm>
          <a:ln/>
        </p:spPr>
      </p:sp>
      <p:sp>
        <p:nvSpPr>
          <p:cNvPr id="12902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66806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13</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92387286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85CE7E0-7666-4352-A4C1-28EF06861AC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0050" name="Rectangle 2"/>
          <p:cNvSpPr>
            <a:spLocks noGrp="1" noRot="1" noChangeAspect="1" noChangeArrowheads="1" noTextEdit="1"/>
          </p:cNvSpPr>
          <p:nvPr>
            <p:ph type="sldImg"/>
          </p:nvPr>
        </p:nvSpPr>
        <p:spPr>
          <a:xfrm>
            <a:off x="1187450" y="703263"/>
            <a:ext cx="4622800" cy="3467100"/>
          </a:xfrm>
          <a:ln/>
        </p:spPr>
      </p:sp>
      <p:sp>
        <p:nvSpPr>
          <p:cNvPr id="13005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9446294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3DA57BBC-3DEF-4030-90C9-4A7A7E87C33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1074" name="Rectangle 2"/>
          <p:cNvSpPr>
            <a:spLocks noGrp="1" noRot="1" noChangeAspect="1" noChangeArrowheads="1" noTextEdit="1"/>
          </p:cNvSpPr>
          <p:nvPr>
            <p:ph type="sldImg"/>
          </p:nvPr>
        </p:nvSpPr>
        <p:spPr>
          <a:xfrm>
            <a:off x="1187450" y="703263"/>
            <a:ext cx="4622800" cy="3467100"/>
          </a:xfrm>
          <a:ln/>
        </p:spPr>
      </p:sp>
      <p:sp>
        <p:nvSpPr>
          <p:cNvPr id="13107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1251443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C1FEC76-0B84-458E-8A4E-B7ECCB6E1DC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2098" name="Rectangle 2"/>
          <p:cNvSpPr>
            <a:spLocks noGrp="1" noRot="1" noChangeAspect="1" noChangeArrowheads="1" noTextEdit="1"/>
          </p:cNvSpPr>
          <p:nvPr>
            <p:ph type="sldImg"/>
          </p:nvPr>
        </p:nvSpPr>
        <p:spPr>
          <a:xfrm>
            <a:off x="417513" y="703263"/>
            <a:ext cx="6162675" cy="3467100"/>
          </a:xfrm>
          <a:ln/>
        </p:spPr>
      </p:sp>
      <p:sp>
        <p:nvSpPr>
          <p:cNvPr id="13209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0158821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35F31BFB-CE80-49DF-B5B2-8D11C75DEDA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3122" name="Rectangle 2"/>
          <p:cNvSpPr>
            <a:spLocks noGrp="1" noRot="1" noChangeAspect="1" noChangeArrowheads="1" noTextEdit="1"/>
          </p:cNvSpPr>
          <p:nvPr>
            <p:ph type="sldImg"/>
          </p:nvPr>
        </p:nvSpPr>
        <p:spPr>
          <a:xfrm>
            <a:off x="1187450" y="703263"/>
            <a:ext cx="4622800" cy="3467100"/>
          </a:xfrm>
          <a:ln/>
        </p:spPr>
      </p:sp>
      <p:sp>
        <p:nvSpPr>
          <p:cNvPr id="13312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40239817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B0ED708-B857-4AA3-91E9-C395C0C3405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4146" name="Rectangle 2"/>
          <p:cNvSpPr>
            <a:spLocks noGrp="1" noRot="1" noChangeAspect="1" noChangeArrowheads="1" noTextEdit="1"/>
          </p:cNvSpPr>
          <p:nvPr>
            <p:ph type="sldImg"/>
          </p:nvPr>
        </p:nvSpPr>
        <p:spPr>
          <a:xfrm>
            <a:off x="1187450" y="703263"/>
            <a:ext cx="4622800" cy="3467100"/>
          </a:xfrm>
          <a:ln/>
        </p:spPr>
      </p:sp>
      <p:sp>
        <p:nvSpPr>
          <p:cNvPr id="13414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22319007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B0ED708-B857-4AA3-91E9-C395C0C3405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4146" name="Rectangle 2"/>
          <p:cNvSpPr>
            <a:spLocks noGrp="1" noRot="1" noChangeAspect="1" noChangeArrowheads="1" noTextEdit="1"/>
          </p:cNvSpPr>
          <p:nvPr>
            <p:ph type="sldImg"/>
          </p:nvPr>
        </p:nvSpPr>
        <p:spPr>
          <a:xfrm>
            <a:off x="417513" y="703263"/>
            <a:ext cx="6162675" cy="3467100"/>
          </a:xfrm>
          <a:ln/>
        </p:spPr>
      </p:sp>
      <p:sp>
        <p:nvSpPr>
          <p:cNvPr id="13414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7914297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5C62BF7-9C63-497B-BAE2-5CB77526CD2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5170" name="Rectangle 2"/>
          <p:cNvSpPr>
            <a:spLocks noGrp="1" noRot="1" noChangeAspect="1" noChangeArrowheads="1" noTextEdit="1"/>
          </p:cNvSpPr>
          <p:nvPr>
            <p:ph type="sldImg"/>
          </p:nvPr>
        </p:nvSpPr>
        <p:spPr>
          <a:xfrm>
            <a:off x="1187450" y="703263"/>
            <a:ext cx="4622800" cy="3467100"/>
          </a:xfrm>
          <a:ln/>
        </p:spPr>
      </p:sp>
      <p:sp>
        <p:nvSpPr>
          <p:cNvPr id="13517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13746340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D5F1561-909F-45CB-8FAD-BF76CD53981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36194" name="Rectangle 2"/>
          <p:cNvSpPr>
            <a:spLocks noGrp="1" noRot="1" noChangeAspect="1" noChangeArrowheads="1" noTextEdit="1"/>
          </p:cNvSpPr>
          <p:nvPr>
            <p:ph type="sldImg"/>
          </p:nvPr>
        </p:nvSpPr>
        <p:spPr>
          <a:ln/>
        </p:spPr>
      </p:sp>
      <p:sp>
        <p:nvSpPr>
          <p:cNvPr id="136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3376780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87</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23748803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73449113-501E-40AA-8204-F51F280D2CC8}"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88</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8371" name="Rectangle 2"/>
          <p:cNvSpPr>
            <a:spLocks noGrp="1" noRot="1" noChangeAspect="1" noChangeArrowheads="1" noTextEdit="1"/>
          </p:cNvSpPr>
          <p:nvPr>
            <p:ph type="sldImg"/>
          </p:nvPr>
        </p:nvSpPr>
        <p:spPr>
          <a:xfrm>
            <a:off x="417513" y="703263"/>
            <a:ext cx="6162675" cy="3467100"/>
          </a:xfrm>
          <a:ln/>
        </p:spPr>
      </p:sp>
      <p:sp>
        <p:nvSpPr>
          <p:cNvPr id="58372" name="Rectangle 3"/>
          <p:cNvSpPr>
            <a:spLocks noGrp="1" noChangeArrowheads="1"/>
          </p:cNvSpPr>
          <p:nvPr>
            <p:ph type="body" idx="1"/>
          </p:nvPr>
        </p:nvSpPr>
        <p:spPr>
          <a:xfrm>
            <a:off x="932400" y="4410466"/>
            <a:ext cx="5132902" cy="4175934"/>
          </a:xfrm>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119619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364CC0D-9515-4095-81D0-8024523D904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5234" name="Rectangle 2"/>
          <p:cNvSpPr>
            <a:spLocks noGrp="1" noRot="1" noChangeAspect="1" noChangeArrowheads="1" noTextEdit="1"/>
          </p:cNvSpPr>
          <p:nvPr>
            <p:ph type="sldImg"/>
          </p:nvPr>
        </p:nvSpPr>
        <p:spPr>
          <a:xfrm>
            <a:off x="417513" y="703263"/>
            <a:ext cx="6162675" cy="3467100"/>
          </a:xfrm>
          <a:ln/>
        </p:spPr>
      </p:sp>
      <p:sp>
        <p:nvSpPr>
          <p:cNvPr id="9523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02218659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89</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342332894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90</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90193889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417513" y="703263"/>
            <a:ext cx="6162675"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1133413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417513" y="703263"/>
            <a:ext cx="6162675"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26689345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85DDB2F-C4B9-42E9-A66C-BCA14058EE6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p:cNvSpPr>
            <a:spLocks noGrp="1" noRot="1" noChangeAspect="1" noChangeArrowheads="1" noTextEdit="1"/>
          </p:cNvSpPr>
          <p:nvPr>
            <p:ph type="sldImg"/>
          </p:nvPr>
        </p:nvSpPr>
        <p:spPr>
          <a:xfrm>
            <a:off x="417513" y="703263"/>
            <a:ext cx="6162675" cy="3467100"/>
          </a:xfrm>
          <a:ln/>
        </p:spPr>
      </p:sp>
      <p:sp>
        <p:nvSpPr>
          <p:cNvPr id="24580"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3560130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pPr marL="0" marR="0" lvl="0" indent="0" algn="r" defTabSz="930275" rtl="0" eaLnBrk="0" fontAlgn="base" latinLnBrk="0" hangingPunct="0">
              <a:lnSpc>
                <a:spcPct val="100000"/>
              </a:lnSpc>
              <a:spcBef>
                <a:spcPct val="0"/>
              </a:spcBef>
              <a:spcAft>
                <a:spcPct val="0"/>
              </a:spcAft>
              <a:buClrTx/>
              <a:buSzTx/>
              <a:buFontTx/>
              <a:buNone/>
              <a:tabLst/>
              <a:defRPr/>
            </a:pPr>
            <a:fld id="{3979B905-280D-44BD-8E31-AB90F5734834}" type="slidenum">
              <a:rPr kumimoji="0" lang="en-US" altLang="en-US" sz="1300" b="0" i="0" u="none" strike="noStrike" kern="1200" cap="none" spc="0" normalizeH="0" baseline="0" noProof="0" smtClean="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94</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altLang="en-US">
              <a:latin typeface="Times New Roman" pitchFamily="18" charset="0"/>
              <a:ea typeface="ＭＳ Ｐゴシック" pitchFamily="34" charset="-128"/>
            </a:endParaRPr>
          </a:p>
        </p:txBody>
      </p:sp>
    </p:spTree>
    <p:extLst>
      <p:ext uri="{BB962C8B-B14F-4D97-AF65-F5344CB8AC3E}">
        <p14:creationId xmlns:p14="http://schemas.microsoft.com/office/powerpoint/2010/main" val="371068195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95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6951960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96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3410725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97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1413007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100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41788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25593552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7AE236B-D748-4441-B842-77E0AEB2470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102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1378" name="Rectangle 2"/>
          <p:cNvSpPr>
            <a:spLocks noGrp="1" noRot="1" noChangeAspect="1" noChangeArrowheads="1" noTextEdit="1"/>
          </p:cNvSpPr>
          <p:nvPr>
            <p:ph type="sldImg"/>
          </p:nvPr>
        </p:nvSpPr>
        <p:spPr>
          <a:xfrm>
            <a:off x="417513" y="703263"/>
            <a:ext cx="6162675" cy="3467100"/>
          </a:xfrm>
          <a:ln/>
        </p:spPr>
      </p:sp>
      <p:sp>
        <p:nvSpPr>
          <p:cNvPr id="1013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5900292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7AE236B-D748-4441-B842-77E0AEB2470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103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1378" name="Rectangle 2"/>
          <p:cNvSpPr>
            <a:spLocks noGrp="1" noRot="1" noChangeAspect="1" noChangeArrowheads="1" noTextEdit="1"/>
          </p:cNvSpPr>
          <p:nvPr>
            <p:ph type="sldImg"/>
          </p:nvPr>
        </p:nvSpPr>
        <p:spPr>
          <a:xfrm>
            <a:off x="417513" y="703263"/>
            <a:ext cx="6162675" cy="3467100"/>
          </a:xfrm>
          <a:ln/>
        </p:spPr>
      </p:sp>
      <p:sp>
        <p:nvSpPr>
          <p:cNvPr id="1013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42275701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105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51532326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auto" latinLnBrk="0" hangingPunct="0">
              <a:lnSpc>
                <a:spcPct val="100000"/>
              </a:lnSpc>
              <a:spcBef>
                <a:spcPts val="0"/>
              </a:spcBef>
              <a:spcAft>
                <a:spcPts val="0"/>
              </a:spcAft>
              <a:buClrTx/>
              <a:buSzTx/>
              <a:buFontTx/>
              <a:buNone/>
              <a:tabLst/>
              <a:defRPr/>
            </a:pPr>
            <a:fld id="{8619AA53-6FBE-47B1-A5A9-D4F7E2EB900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auto" latinLnBrk="0" hangingPunct="0">
                <a:lnSpc>
                  <a:spcPct val="100000"/>
                </a:lnSpc>
                <a:spcBef>
                  <a:spcPts val="0"/>
                </a:spcBef>
                <a:spcAft>
                  <a:spcPts val="0"/>
                </a:spcAft>
                <a:buClrTx/>
                <a:buSzTx/>
                <a:buFontTx/>
                <a:buNone/>
                <a:tabLst/>
                <a:defRPr/>
              </a:pPr>
              <a:t>106</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110594" name="Rectangle 2"/>
          <p:cNvSpPr>
            <a:spLocks noGrp="1" noRot="1" noChangeAspect="1" noChangeArrowheads="1" noTextEdit="1"/>
          </p:cNvSpPr>
          <p:nvPr>
            <p:ph type="sldImg"/>
          </p:nvPr>
        </p:nvSpPr>
        <p:spPr>
          <a:xfrm>
            <a:off x="417513" y="703263"/>
            <a:ext cx="6162675" cy="3467100"/>
          </a:xfrm>
          <a:ln/>
        </p:spPr>
      </p:sp>
      <p:sp>
        <p:nvSpPr>
          <p:cNvPr id="11059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81226969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auto" latinLnBrk="0" hangingPunct="0">
              <a:lnSpc>
                <a:spcPct val="100000"/>
              </a:lnSpc>
              <a:spcBef>
                <a:spcPts val="0"/>
              </a:spcBef>
              <a:spcAft>
                <a:spcPts val="0"/>
              </a:spcAft>
              <a:buClrTx/>
              <a:buSzTx/>
              <a:buFontTx/>
              <a:buNone/>
              <a:tabLst/>
              <a:defRPr/>
            </a:pPr>
            <a:fld id="{8619AA53-6FBE-47B1-A5A9-D4F7E2EB900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auto" latinLnBrk="0" hangingPunct="0">
                <a:lnSpc>
                  <a:spcPct val="100000"/>
                </a:lnSpc>
                <a:spcBef>
                  <a:spcPts val="0"/>
                </a:spcBef>
                <a:spcAft>
                  <a:spcPts val="0"/>
                </a:spcAft>
                <a:buClrTx/>
                <a:buSzTx/>
                <a:buFontTx/>
                <a:buNone/>
                <a:tabLst/>
                <a:defRPr/>
              </a:pPr>
              <a:t>110</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110594" name="Rectangle 2"/>
          <p:cNvSpPr>
            <a:spLocks noGrp="1" noRot="1" noChangeAspect="1" noChangeArrowheads="1" noTextEdit="1"/>
          </p:cNvSpPr>
          <p:nvPr>
            <p:ph type="sldImg"/>
          </p:nvPr>
        </p:nvSpPr>
        <p:spPr>
          <a:xfrm>
            <a:off x="417513" y="703263"/>
            <a:ext cx="6162675" cy="3467100"/>
          </a:xfrm>
          <a:ln/>
        </p:spPr>
      </p:sp>
      <p:sp>
        <p:nvSpPr>
          <p:cNvPr id="11059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08511848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9F5A96B-D536-4BD1-BFE1-FD6DBF117D8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2642" name="Rectangle 2"/>
          <p:cNvSpPr>
            <a:spLocks noGrp="1" noRot="1" noChangeAspect="1" noChangeArrowheads="1" noTextEdit="1"/>
          </p:cNvSpPr>
          <p:nvPr>
            <p:ph type="sldImg"/>
          </p:nvPr>
        </p:nvSpPr>
        <p:spPr>
          <a:xfrm>
            <a:off x="417513" y="703263"/>
            <a:ext cx="6162675" cy="3467100"/>
          </a:xfrm>
          <a:ln/>
        </p:spPr>
      </p:sp>
      <p:sp>
        <p:nvSpPr>
          <p:cNvPr id="11264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39498359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FC40216D-0A9E-4598-BBBD-B7C39318A82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3666" name="Rectangle 2"/>
          <p:cNvSpPr>
            <a:spLocks noGrp="1" noRot="1" noChangeAspect="1" noChangeArrowheads="1" noTextEdit="1"/>
          </p:cNvSpPr>
          <p:nvPr>
            <p:ph type="sldImg"/>
          </p:nvPr>
        </p:nvSpPr>
        <p:spPr>
          <a:xfrm>
            <a:off x="417513" y="703263"/>
            <a:ext cx="6162675" cy="3467100"/>
          </a:xfrm>
          <a:ln/>
        </p:spPr>
      </p:sp>
      <p:sp>
        <p:nvSpPr>
          <p:cNvPr id="11366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60231507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28C80B3-281C-47A9-A6F3-980AD41E77D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4690" name="Rectangle 2"/>
          <p:cNvSpPr>
            <a:spLocks noGrp="1" noRot="1" noChangeAspect="1" noChangeArrowheads="1" noTextEdit="1"/>
          </p:cNvSpPr>
          <p:nvPr>
            <p:ph type="sldImg"/>
          </p:nvPr>
        </p:nvSpPr>
        <p:spPr>
          <a:xfrm>
            <a:off x="417513" y="703263"/>
            <a:ext cx="6162675" cy="3467100"/>
          </a:xfrm>
          <a:ln/>
        </p:spPr>
      </p:sp>
      <p:sp>
        <p:nvSpPr>
          <p:cNvPr id="11469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7315061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115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76620322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02F3513-D1FE-453A-9D62-AB228D88B68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7762" name="Rectangle 2"/>
          <p:cNvSpPr>
            <a:spLocks noGrp="1" noRot="1" noChangeAspect="1" noChangeArrowheads="1" noTextEdit="1"/>
          </p:cNvSpPr>
          <p:nvPr>
            <p:ph type="sldImg"/>
          </p:nvPr>
        </p:nvSpPr>
        <p:spPr>
          <a:xfrm>
            <a:off x="417513" y="703263"/>
            <a:ext cx="6162675" cy="3467100"/>
          </a:xfrm>
          <a:ln/>
        </p:spPr>
      </p:sp>
      <p:sp>
        <p:nvSpPr>
          <p:cNvPr id="11776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50646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63B0D9D7-5294-4E39-8BC0-4C255919E22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0898" name="Rectangle 2"/>
          <p:cNvSpPr>
            <a:spLocks noGrp="1" noRot="1" noChangeAspect="1" noChangeArrowheads="1" noTextEdit="1"/>
          </p:cNvSpPr>
          <p:nvPr>
            <p:ph type="sldImg"/>
          </p:nvPr>
        </p:nvSpPr>
        <p:spPr>
          <a:xfrm>
            <a:off x="1187450" y="703263"/>
            <a:ext cx="4622800" cy="3467100"/>
          </a:xfrm>
          <a:ln/>
        </p:spPr>
      </p:sp>
      <p:sp>
        <p:nvSpPr>
          <p:cNvPr id="8089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8074997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FB0A469-9660-4019-8347-528B1BA2831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8786" name="Rectangle 2"/>
          <p:cNvSpPr>
            <a:spLocks noGrp="1" noRot="1" noChangeAspect="1" noChangeArrowheads="1" noTextEdit="1"/>
          </p:cNvSpPr>
          <p:nvPr>
            <p:ph type="sldImg"/>
          </p:nvPr>
        </p:nvSpPr>
        <p:spPr>
          <a:xfrm>
            <a:off x="417513" y="703263"/>
            <a:ext cx="6162675" cy="3467100"/>
          </a:xfrm>
          <a:ln/>
        </p:spPr>
      </p:sp>
      <p:sp>
        <p:nvSpPr>
          <p:cNvPr id="11878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41067236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1EC66B5-496A-4DFA-A4FD-C9C9DB74972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9810" name="Rectangle 2"/>
          <p:cNvSpPr>
            <a:spLocks noGrp="1" noRot="1" noChangeAspect="1" noChangeArrowheads="1" noTextEdit="1"/>
          </p:cNvSpPr>
          <p:nvPr>
            <p:ph type="sldImg"/>
          </p:nvPr>
        </p:nvSpPr>
        <p:spPr>
          <a:xfrm>
            <a:off x="417513" y="703263"/>
            <a:ext cx="6162675" cy="3467100"/>
          </a:xfrm>
          <a:ln/>
        </p:spPr>
      </p:sp>
      <p:sp>
        <p:nvSpPr>
          <p:cNvPr id="11981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6623913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C28A594-5C4C-4CC5-9AFF-729E174611A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119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0834" name="Rectangle 2"/>
          <p:cNvSpPr>
            <a:spLocks noGrp="1" noRot="1" noChangeAspect="1" noChangeArrowheads="1" noTextEdit="1"/>
          </p:cNvSpPr>
          <p:nvPr>
            <p:ph type="sldImg"/>
          </p:nvPr>
        </p:nvSpPr>
        <p:spPr>
          <a:xfrm>
            <a:off x="417513" y="703263"/>
            <a:ext cx="6162675" cy="3467100"/>
          </a:xfrm>
          <a:ln/>
        </p:spPr>
      </p:sp>
      <p:sp>
        <p:nvSpPr>
          <p:cNvPr id="12083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2362022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587C772-E716-48B1-8B14-2B8B491527E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1858" name="Rectangle 2"/>
          <p:cNvSpPr>
            <a:spLocks noGrp="1" noRot="1" noChangeAspect="1" noChangeArrowheads="1" noTextEdit="1"/>
          </p:cNvSpPr>
          <p:nvPr>
            <p:ph type="sldImg"/>
          </p:nvPr>
        </p:nvSpPr>
        <p:spPr>
          <a:xfrm>
            <a:off x="417513" y="703263"/>
            <a:ext cx="6162675" cy="3467100"/>
          </a:xfrm>
          <a:ln/>
        </p:spPr>
      </p:sp>
      <p:sp>
        <p:nvSpPr>
          <p:cNvPr id="12185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6320779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B73D505-32CE-4342-9FBB-4D733E4A306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2882" name="Rectangle 2"/>
          <p:cNvSpPr>
            <a:spLocks noGrp="1" noRot="1" noChangeAspect="1" noChangeArrowheads="1" noTextEdit="1"/>
          </p:cNvSpPr>
          <p:nvPr>
            <p:ph type="sldImg"/>
          </p:nvPr>
        </p:nvSpPr>
        <p:spPr>
          <a:xfrm>
            <a:off x="417513" y="703263"/>
            <a:ext cx="6162675" cy="3467100"/>
          </a:xfrm>
          <a:ln/>
        </p:spPr>
      </p:sp>
      <p:sp>
        <p:nvSpPr>
          <p:cNvPr id="12288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7030432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9F72C28-435E-48F3-8A89-FA84DE6D50F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3906" name="Rectangle 2"/>
          <p:cNvSpPr>
            <a:spLocks noGrp="1" noRot="1" noChangeAspect="1" noChangeArrowheads="1" noTextEdit="1"/>
          </p:cNvSpPr>
          <p:nvPr>
            <p:ph type="sldImg"/>
          </p:nvPr>
        </p:nvSpPr>
        <p:spPr>
          <a:xfrm>
            <a:off x="417513" y="703263"/>
            <a:ext cx="6162675" cy="3467100"/>
          </a:xfrm>
          <a:ln/>
        </p:spPr>
      </p:sp>
      <p:sp>
        <p:nvSpPr>
          <p:cNvPr id="12390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6309469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0277F58-77E1-4C2D-AA8D-E0F71D072D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4930" name="Rectangle 2"/>
          <p:cNvSpPr>
            <a:spLocks noGrp="1" noRot="1" noChangeAspect="1" noChangeArrowheads="1" noTextEdit="1"/>
          </p:cNvSpPr>
          <p:nvPr>
            <p:ph type="sldImg"/>
          </p:nvPr>
        </p:nvSpPr>
        <p:spPr>
          <a:ln/>
        </p:spPr>
      </p:sp>
      <p:sp>
        <p:nvSpPr>
          <p:cNvPr id="1249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3435484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410D3E1-634F-440C-A0CF-65534204DEA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5954" name="Rectangle 2"/>
          <p:cNvSpPr>
            <a:spLocks noGrp="1" noRot="1" noChangeAspect="1" noChangeArrowheads="1" noTextEdit="1"/>
          </p:cNvSpPr>
          <p:nvPr>
            <p:ph type="sldImg"/>
          </p:nvPr>
        </p:nvSpPr>
        <p:spPr>
          <a:xfrm>
            <a:off x="417513" y="703263"/>
            <a:ext cx="6162675" cy="3467100"/>
          </a:xfrm>
          <a:ln/>
        </p:spPr>
      </p:sp>
      <p:sp>
        <p:nvSpPr>
          <p:cNvPr id="1259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5036192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44FBF46-7A78-4FD0-B340-062C348F6B6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125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6978" name="Rectangle 2"/>
          <p:cNvSpPr>
            <a:spLocks noGrp="1" noRot="1" noChangeAspect="1" noChangeArrowheads="1" noTextEdit="1"/>
          </p:cNvSpPr>
          <p:nvPr>
            <p:ph type="sldImg"/>
          </p:nvPr>
        </p:nvSpPr>
        <p:spPr>
          <a:xfrm>
            <a:off x="417513" y="703263"/>
            <a:ext cx="6162675" cy="3467100"/>
          </a:xfrm>
          <a:ln/>
        </p:spPr>
      </p:sp>
      <p:sp>
        <p:nvSpPr>
          <p:cNvPr id="1269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3477894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126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360433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9641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2/10/22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3132192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2/10/22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051298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27073797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16033687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197264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90139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834260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6289489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167064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3777979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9038266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1939462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603809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676557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4099824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9655014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7667430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4918869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0322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58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2/10/22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3736755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2/10/22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7126669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27611622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29085867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5793955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64434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248568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7441829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09216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2/10/22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01137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076152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64357624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42963961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77702623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9786572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42042607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3724953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167631550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0883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2/10/22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85358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2/10/22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5445764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2/10/22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40856215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228058821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144257997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160323734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8600" y="-19050"/>
            <a:ext cx="8279946" cy="387798"/>
          </a:xfrm>
          <a:prstGeom prst="rect">
            <a:avLst/>
          </a:prstGeom>
        </p:spPr>
        <p:txBody>
          <a:bodyPr wrap="square" anchor="t"/>
          <a:lstStyle>
            <a:lvl1pPr algn="l">
              <a:lnSpc>
                <a:spcPct val="90000"/>
              </a:lnSpc>
              <a:defRPr sz="2800" b="0">
                <a:solidFill>
                  <a:schemeClr val="bg1"/>
                </a:solidFill>
                <a:latin typeface="Century Schoolbook" charset="0"/>
                <a:ea typeface="Century Schoolbook" charset="0"/>
                <a:cs typeface="Century Schoolbook" charset="0"/>
              </a:defRPr>
            </a:lvl1pPr>
          </a:lstStyle>
          <a:p>
            <a:r>
              <a:rPr lang="en-US" dirty="0"/>
              <a:t>Click to edit master title </a:t>
            </a:r>
          </a:p>
        </p:txBody>
      </p:sp>
      <p:sp>
        <p:nvSpPr>
          <p:cNvPr id="3" name="Content Placeholder 2"/>
          <p:cNvSpPr>
            <a:spLocks noGrp="1"/>
          </p:cNvSpPr>
          <p:nvPr>
            <p:ph sz="half" idx="1" hasCustomPrompt="1"/>
          </p:nvPr>
        </p:nvSpPr>
        <p:spPr>
          <a:xfrm>
            <a:off x="228600" y="819150"/>
            <a:ext cx="8495740" cy="3696094"/>
          </a:xfrm>
          <a:prstGeom prst="rect">
            <a:avLst/>
          </a:prstGeom>
        </p:spPr>
        <p:txBody>
          <a:bodyPr lIns="0" tIns="0" rIns="0" bIns="0">
            <a:normAutofit/>
          </a:bodyPr>
          <a:lstStyle>
            <a:lvl1pPr>
              <a:spcBef>
                <a:spcPts val="1200"/>
              </a:spcBef>
              <a:spcAft>
                <a:spcPts val="0"/>
              </a:spcAft>
              <a:defRPr sz="1800">
                <a:solidFill>
                  <a:schemeClr val="tx1"/>
                </a:solidFill>
                <a:latin typeface="Century Schoolbook" charset="0"/>
                <a:ea typeface="Century Schoolbook" charset="0"/>
                <a:cs typeface="Century Schoolbook" charset="0"/>
              </a:defRPr>
            </a:lvl1pPr>
            <a:lvl2pPr>
              <a:spcBef>
                <a:spcPts val="300"/>
              </a:spcBef>
              <a:spcAft>
                <a:spcPts val="0"/>
              </a:spcAft>
              <a:buFont typeface="Museo Sans For Dell" pitchFamily="2" charset="0"/>
              <a:buChar char="–"/>
              <a:defRPr sz="1600">
                <a:solidFill>
                  <a:schemeClr val="tx1"/>
                </a:solidFill>
                <a:latin typeface="Century Schoolbook" charset="0"/>
                <a:ea typeface="Century Schoolbook" charset="0"/>
                <a:cs typeface="Century Schoolbook" charset="0"/>
              </a:defRPr>
            </a:lvl2pPr>
            <a:lvl3pPr>
              <a:spcBef>
                <a:spcPts val="300"/>
              </a:spcBef>
              <a:spcAft>
                <a:spcPts val="0"/>
              </a:spcAft>
              <a:defRPr sz="1400">
                <a:solidFill>
                  <a:schemeClr val="tx1"/>
                </a:solidFill>
                <a:latin typeface="Century Schoolbook" charset="0"/>
                <a:ea typeface="Century Schoolbook" charset="0"/>
                <a:cs typeface="Century Schoolbook" charset="0"/>
              </a:defRPr>
            </a:lvl3pPr>
            <a:lvl4pPr>
              <a:spcBef>
                <a:spcPts val="300"/>
              </a:spcBef>
              <a:spcAft>
                <a:spcPts val="0"/>
              </a:spcAft>
              <a:defRPr sz="1200" baseline="0">
                <a:solidFill>
                  <a:schemeClr val="tx1"/>
                </a:solidFill>
                <a:latin typeface="Century Schoolbook" charset="0"/>
                <a:ea typeface="Century Schoolbook" charset="0"/>
                <a:cs typeface="Century Schoolbook" charset="0"/>
              </a:defRPr>
            </a:lvl4pPr>
            <a:lvl5pPr>
              <a:spcBef>
                <a:spcPts val="300"/>
              </a:spcBef>
              <a:spcAft>
                <a:spcPts val="0"/>
              </a:spcAft>
              <a:buClr>
                <a:schemeClr val="accent1"/>
              </a:buClr>
              <a:buNone/>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p:txBody>
      </p:sp>
      <p:cxnSp>
        <p:nvCxnSpPr>
          <p:cNvPr id="20" name="Straight Connector 19"/>
          <p:cNvCxnSpPr>
            <a:cxnSpLocks noChangeShapeType="1"/>
          </p:cNvCxnSpPr>
          <p:nvPr/>
        </p:nvCxnSpPr>
        <p:spPr bwMode="auto">
          <a:xfrm>
            <a:off x="43656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1229956624"/>
      </p:ext>
    </p:extLst>
  </p:cSld>
  <p:clrMapOvr>
    <a:masterClrMapping/>
  </p:clrMapOvr>
  <p:transition spd="med">
    <p:wipe dir="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2218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08094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904709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86928985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21482542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0932194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8867613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26894884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44075006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26068697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44689568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478586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3695537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6593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image" Target="../media/image1.emf"/><Relationship Id="rId4" Type="http://schemas.openxmlformats.org/officeDocument/2006/relationships/slideLayout" Target="../slideLayouts/slideLayout1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image" Target="../media/image2.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10" Type="http://schemas.openxmlformats.org/officeDocument/2006/relationships/image" Target="../media/image1.emf"/><Relationship Id="rId4" Type="http://schemas.openxmlformats.org/officeDocument/2006/relationships/slideLayout" Target="../slideLayouts/slideLayout31.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theme" Target="../theme/theme5.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image" Target="../media/image2.jpe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3" Type="http://schemas.openxmlformats.org/officeDocument/2006/relationships/slideLayout" Target="../slideLayouts/slideLayout50.xml"/><Relationship Id="rId7" Type="http://schemas.openxmlformats.org/officeDocument/2006/relationships/slideLayout" Target="../slideLayouts/slideLayout54.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image" Target="../media/image1.emf"/><Relationship Id="rId5" Type="http://schemas.openxmlformats.org/officeDocument/2006/relationships/slideLayout" Target="../slideLayouts/slideLayout52.xml"/><Relationship Id="rId10" Type="http://schemas.openxmlformats.org/officeDocument/2006/relationships/theme" Target="../theme/theme6.xml"/><Relationship Id="rId4" Type="http://schemas.openxmlformats.org/officeDocument/2006/relationships/slideLayout" Target="../slideLayouts/slideLayout51.xml"/><Relationship Id="rId9" Type="http://schemas.openxmlformats.org/officeDocument/2006/relationships/slideLayout" Target="../slideLayouts/slideLayout5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theme" Target="../theme/theme7.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90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900" b="1" dirty="0">
                <a:solidFill>
                  <a:schemeClr val="bg1"/>
                </a:solidFill>
              </a:rPr>
              <a:t> </a:t>
            </a:r>
            <a:r>
              <a:rPr lang="en-US" altLang="en-US" sz="900" dirty="0">
                <a:solidFill>
                  <a:schemeClr val="bg1"/>
                </a:solidFill>
              </a:rPr>
              <a:t>|</a:t>
            </a:r>
            <a:r>
              <a:rPr lang="en-US" altLang="en-US" sz="900" b="1" dirty="0">
                <a:solidFill>
                  <a:schemeClr val="bg1"/>
                </a:solidFill>
              </a:rPr>
              <a:t> Introduction to Databases (S22): </a:t>
            </a:r>
            <a:r>
              <a:rPr lang="en-US" altLang="en-US" sz="900" i="1" dirty="0">
                <a:solidFill>
                  <a:schemeClr val="bg1"/>
                </a:solidFill>
              </a:rPr>
              <a:t>Lecture 3: ER, Relational, SQL (II) </a:t>
            </a:r>
            <a:r>
              <a:rPr lang="en-US" altLang="en-US" sz="900" i="1" baseline="0" dirty="0">
                <a:solidFill>
                  <a:schemeClr val="bg1"/>
                </a:solidFill>
              </a:rPr>
              <a:t>		</a:t>
            </a:r>
            <a:r>
              <a:rPr lang="de-DE" altLang="en-US" sz="900" i="1" dirty="0">
                <a:solidFill>
                  <a:schemeClr val="bg1"/>
                </a:solidFill>
              </a:rPr>
              <a:t>© Donald F. Ferguson, 2022</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1658414715"/>
      </p:ext>
    </p:extLst>
  </p:cSld>
  <p:clrMap bg1="lt1" tx1="dk1" bg2="lt2" tx2="dk2" accent1="accent1" accent2="accent2" accent3="accent3" accent4="accent4" accent5="accent5" accent6="accent6" hlink="hlink" folHlink="folHlink"/>
  <p:sldLayoutIdLst>
    <p:sldLayoutId id="2147493623" r:id="rId1"/>
    <p:sldLayoutId id="2147493624" r:id="rId2"/>
    <p:sldLayoutId id="2147493625" r:id="rId3"/>
    <p:sldLayoutId id="2147493626" r:id="rId4"/>
    <p:sldLayoutId id="2147493627" r:id="rId5"/>
    <p:sldLayoutId id="2147493628" r:id="rId6"/>
    <p:sldLayoutId id="2147493629" r:id="rId7"/>
    <p:sldLayoutId id="2147493630"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7055591"/>
      </p:ext>
    </p:extLst>
  </p:cSld>
  <p:clrMap bg1="lt1" tx1="dk1" bg2="lt2" tx2="dk2" accent1="accent1" accent2="accent2" accent3="accent3" accent4="accent4" accent5="accent5" accent6="accent6" hlink="hlink" folHlink="folHlink"/>
  <p:sldLayoutIdLst>
    <p:sldLayoutId id="2147493632" r:id="rId1"/>
    <p:sldLayoutId id="2147493633" r:id="rId2"/>
    <p:sldLayoutId id="2147493634" r:id="rId3"/>
    <p:sldLayoutId id="2147493635" r:id="rId4"/>
    <p:sldLayoutId id="2147493636" r:id="rId5"/>
    <p:sldLayoutId id="2147493637" r:id="rId6"/>
    <p:sldLayoutId id="2147493638" r:id="rId7"/>
    <p:sldLayoutId id="2147493639" r:id="rId8"/>
    <p:sldLayoutId id="2147493640" r:id="rId9"/>
    <p:sldLayoutId id="2147493641" r:id="rId10"/>
    <p:sldLayoutId id="2147493642" r:id="rId11"/>
    <p:sldLayoutId id="214749364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(S21): </a:t>
            </a:r>
            <a:r>
              <a:rPr lang="en-US" altLang="en-US" sz="1050" i="1" dirty="0">
                <a:solidFill>
                  <a:schemeClr val="bg1"/>
                </a:solidFill>
              </a:rPr>
              <a:t>Lecture 3: ER, Relational, SQL (III)</a:t>
            </a:r>
            <a:br>
              <a:rPr lang="en-US" altLang="en-US" sz="1050" i="1" baseline="0" dirty="0">
                <a:solidFill>
                  <a:schemeClr val="bg1"/>
                </a:solidFill>
              </a:rPr>
            </a:br>
            <a:r>
              <a:rPr lang="de-DE" altLang="en-US" sz="900" i="1" dirty="0">
                <a:solidFill>
                  <a:schemeClr val="bg1"/>
                </a:solidFill>
              </a:rPr>
              <a:t>© Donald F. Ferguson, 2020</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696080084"/>
      </p:ext>
    </p:extLst>
  </p:cSld>
  <p:clrMap bg1="lt1" tx1="dk1" bg2="lt2" tx2="dk2" accent1="accent1" accent2="accent2" accent3="accent3" accent4="accent4" accent5="accent5" accent6="accent6" hlink="hlink" folHlink="folHlink"/>
  <p:sldLayoutIdLst>
    <p:sldLayoutId id="2147493645" r:id="rId1"/>
    <p:sldLayoutId id="2147493646" r:id="rId2"/>
    <p:sldLayoutId id="2147493647" r:id="rId3"/>
    <p:sldLayoutId id="2147493648" r:id="rId4"/>
    <p:sldLayoutId id="2147493649" r:id="rId5"/>
    <p:sldLayoutId id="2147493650" r:id="rId6"/>
    <p:sldLayoutId id="2147493651" r:id="rId7"/>
    <p:sldLayoutId id="2147493652"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1552595"/>
      </p:ext>
    </p:extLst>
  </p:cSld>
  <p:clrMap bg1="lt1" tx1="dk1" bg2="lt2" tx2="dk2" accent1="accent1" accent2="accent2" accent3="accent3" accent4="accent4" accent5="accent5" accent6="accent6" hlink="hlink" folHlink="folHlink"/>
  <p:sldLayoutIdLst>
    <p:sldLayoutId id="2147493654" r:id="rId1"/>
    <p:sldLayoutId id="2147493655" r:id="rId2"/>
    <p:sldLayoutId id="2147493656" r:id="rId3"/>
    <p:sldLayoutId id="2147493657" r:id="rId4"/>
    <p:sldLayoutId id="2147493658" r:id="rId5"/>
    <p:sldLayoutId id="2147493659" r:id="rId6"/>
    <p:sldLayoutId id="2147493660" r:id="rId7"/>
    <p:sldLayoutId id="2147493661" r:id="rId8"/>
    <p:sldLayoutId id="2147493662" r:id="rId9"/>
    <p:sldLayoutId id="2147493663" r:id="rId10"/>
    <p:sldLayoutId id="2147493664" r:id="rId11"/>
    <p:sldLayoutId id="2147493665"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90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900" b="1" dirty="0">
                <a:solidFill>
                  <a:schemeClr val="bg1"/>
                </a:solidFill>
              </a:rPr>
              <a:t> </a:t>
            </a:r>
            <a:r>
              <a:rPr lang="en-US" altLang="en-US" sz="900" dirty="0">
                <a:solidFill>
                  <a:schemeClr val="bg1"/>
                </a:solidFill>
              </a:rPr>
              <a:t>|</a:t>
            </a:r>
            <a:r>
              <a:rPr lang="en-US" altLang="en-US" sz="900" b="1" dirty="0">
                <a:solidFill>
                  <a:schemeClr val="bg1"/>
                </a:solidFill>
              </a:rPr>
              <a:t> Introduction to Databases (S22): </a:t>
            </a:r>
            <a:r>
              <a:rPr lang="en-US" altLang="en-US" sz="900" i="1" dirty="0">
                <a:solidFill>
                  <a:schemeClr val="bg1"/>
                </a:solidFill>
              </a:rPr>
              <a:t>Lecture 3: ER, Relational, SQL (II) </a:t>
            </a:r>
            <a:r>
              <a:rPr lang="en-US" altLang="en-US" sz="900" i="1" baseline="0" dirty="0">
                <a:solidFill>
                  <a:schemeClr val="bg1"/>
                </a:solidFill>
              </a:rPr>
              <a:t>		</a:t>
            </a:r>
            <a:r>
              <a:rPr lang="de-DE" altLang="en-US" sz="900" i="1" dirty="0">
                <a:solidFill>
                  <a:schemeClr val="bg1"/>
                </a:solidFill>
              </a:rPr>
              <a:t>© Donald F. Ferguson, 2022</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4143287228"/>
      </p:ext>
    </p:extLst>
  </p:cSld>
  <p:clrMap bg1="lt1" tx1="dk1" bg2="lt2" tx2="dk2" accent1="accent1" accent2="accent2" accent3="accent3" accent4="accent4" accent5="accent5" accent6="accent6" hlink="hlink" folHlink="folHlink"/>
  <p:sldLayoutIdLst>
    <p:sldLayoutId id="2147493680" r:id="rId1"/>
    <p:sldLayoutId id="2147493681" r:id="rId2"/>
    <p:sldLayoutId id="2147493682" r:id="rId3"/>
    <p:sldLayoutId id="2147493683" r:id="rId4"/>
    <p:sldLayoutId id="2147493684" r:id="rId5"/>
    <p:sldLayoutId id="2147493685" r:id="rId6"/>
    <p:sldLayoutId id="2147493686" r:id="rId7"/>
    <p:sldLayoutId id="2147493687" r:id="rId8"/>
    <p:sldLayoutId id="2147493688"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9143913"/>
      </p:ext>
    </p:extLst>
  </p:cSld>
  <p:clrMap bg1="lt1" tx1="dk1" bg2="lt2" tx2="dk2" accent1="accent1" accent2="accent2" accent3="accent3" accent4="accent4" accent5="accent5" accent6="accent6" hlink="hlink" folHlink="folHlink"/>
  <p:sldLayoutIdLst>
    <p:sldLayoutId id="2147493690" r:id="rId1"/>
    <p:sldLayoutId id="2147493691" r:id="rId2"/>
    <p:sldLayoutId id="2147493692" r:id="rId3"/>
    <p:sldLayoutId id="2147493693" r:id="rId4"/>
    <p:sldLayoutId id="2147493694" r:id="rId5"/>
    <p:sldLayoutId id="2147493695" r:id="rId6"/>
    <p:sldLayoutId id="2147493696" r:id="rId7"/>
    <p:sldLayoutId id="2147493697" r:id="rId8"/>
    <p:sldLayoutId id="2147493698" r:id="rId9"/>
    <p:sldLayoutId id="2147493699" r:id="rId10"/>
    <p:sldLayoutId id="2147493700" r:id="rId11"/>
    <p:sldLayoutId id="2147493701"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1.emf"/></Relationships>
</file>

<file path=ppt/slides/_rels/slide10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35.xml"/><Relationship Id="rId4" Type="http://schemas.openxmlformats.org/officeDocument/2006/relationships/image" Target="../media/image1.emf"/></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7.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7.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7.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7.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7.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7.xml"/></Relationships>
</file>

<file path=ppt/slides/_rels/slide12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35.xml"/><Relationship Id="rId4" Type="http://schemas.openxmlformats.org/officeDocument/2006/relationships/image" Target="../media/image1.emf"/></Relationships>
</file>

<file path=ppt/slides/_rels/slide1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0.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8" Type="http://schemas.openxmlformats.org/officeDocument/2006/relationships/hyperlink" Target="https://vergil.registrar.columbia.edu/feeds/cw.js" TargetMode="External"/><Relationship Id="rId3" Type="http://schemas.openxmlformats.org/officeDocument/2006/relationships/hyperlink" Target="http://www.columbia.edu/cu/bulletin/uwb/" TargetMode="External"/><Relationship Id="rId7" Type="http://schemas.openxmlformats.org/officeDocument/2006/relationships/hyperlink" Target="https://opendataservice.columbia.edu/api/9/json" TargetMode="External"/><Relationship Id="rId2" Type="http://schemas.openxmlformats.org/officeDocument/2006/relationships/hyperlink" Target="https://www.cc-seas.columbia.edu/sites/dsa/files/handbooks/Columbia%20Key%20to%20Course%20Listing.pdf" TargetMode="External"/><Relationship Id="rId1" Type="http://schemas.openxmlformats.org/officeDocument/2006/relationships/slideLayout" Target="../slideLayouts/slideLayout1.xml"/><Relationship Id="rId6" Type="http://schemas.openxmlformats.org/officeDocument/2006/relationships/hyperlink" Target="https://academic-admin.cuit.columbia.edu/dept_code" TargetMode="External"/><Relationship Id="rId5" Type="http://schemas.openxmlformats.org/officeDocument/2006/relationships/hyperlink" Target="https://www.columbia.edu/content/academics/departments" TargetMode="External"/><Relationship Id="rId4" Type="http://schemas.openxmlformats.org/officeDocument/2006/relationships/hyperlink" Target="https://doc.search.columbia.edu/classes/Ferguson?instr=&amp;name=&amp;days=&amp;semes=&amp;hour=&amp;moi=" TargetMode="External"/><Relationship Id="rId9" Type="http://schemas.openxmlformats.org/officeDocument/2006/relationships/hyperlink" Target="https://vergil.registrar.columbia.edu/doc-adv-queries.php?key=ferguson&amp;moreresults=2" TargetMode="Externa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35.xml"/><Relationship Id="rId4" Type="http://schemas.openxmlformats.org/officeDocument/2006/relationships/image" Target="../media/image1.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37.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37.xml"/><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8.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9.xml"/><Relationship Id="rId1" Type="http://schemas.openxmlformats.org/officeDocument/2006/relationships/slideLayout" Target="../slideLayouts/slideLayout58.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0.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1.xml"/><Relationship Id="rId1" Type="http://schemas.openxmlformats.org/officeDocument/2006/relationships/slideLayout" Target="../slideLayouts/slideLayout5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8.xml"/></Relationships>
</file>

<file path=ppt/slides/_rels/slide4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6.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4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4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9.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8.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7.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12616"/>
            <a:ext cx="8458202"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2022</a:t>
            </a:r>
            <a:br>
              <a:rPr lang="en-US" altLang="en-US" sz="2800" i="1" dirty="0"/>
            </a:br>
            <a:br>
              <a:rPr lang="en-US" altLang="en-US" sz="2800" i="1" dirty="0"/>
            </a:br>
            <a:r>
              <a:rPr lang="en-US" altLang="en-US" sz="2800" i="1" dirty="0"/>
              <a:t>Lecture 4: ER, Relational, SQL (III)</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2022</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srgbClr val="FFFFFF"/>
                </a:solidFill>
                <a:effectLst/>
                <a:uLnTx/>
                <a:uFillTx/>
                <a:latin typeface="Calibri" charset="0"/>
                <a:ea typeface="ＭＳ Ｐゴシック" charset="-128"/>
                <a:cs typeface="+mn-cs"/>
              </a:rPr>
              <a:t>Some More SQL</a:t>
            </a:r>
            <a:endParaRPr kumimoji="0" lang="en-US" altLang="en-US" sz="160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10</a:t>
            </a:fld>
            <a:r>
              <a:rPr kumimoji="0" lang="en-US" altLang="en-US" sz="80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srgbClr val="FFFFFF"/>
                </a:solidFill>
                <a:effectLst/>
                <a:uLnTx/>
                <a:uFillTx/>
                <a:latin typeface="Calibri" charset="0"/>
                <a:ea typeface="ＭＳ Ｐゴシック" charset="-128"/>
                <a:cs typeface="+mn-cs"/>
              </a:rPr>
              <a:t> COMS W4111_002_2022_1: Lecture 3: ER, Relational, SQL (II) 		© Donald F. Ferguson, 2022</a:t>
            </a:r>
            <a:endParaRPr kumimoji="0" lang="en-US" altLang="en-US" sz="80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24061764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Set Operations</a:t>
            </a:r>
          </a:p>
        </p:txBody>
      </p:sp>
      <p:sp>
        <p:nvSpPr>
          <p:cNvPr id="9" name="TextBox 9">
            <a:extLst>
              <a:ext uri="{FF2B5EF4-FFF2-40B4-BE49-F238E27FC236}">
                <a16:creationId xmlns:a16="http://schemas.microsoft.com/office/drawing/2014/main" id="{D638FD12-95EE-6A4D-A1E4-CACADC89A82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100</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03293144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4B3A9A-AABD-FD41-A0A0-F308D8A93396}"/>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56B22655-FF7D-EB49-9445-7F5484F8EACE}"/>
              </a:ext>
            </a:extLst>
          </p:cNvPr>
          <p:cNvSpPr>
            <a:spLocks noGrp="1"/>
          </p:cNvSpPr>
          <p:nvPr>
            <p:ph type="title"/>
          </p:nvPr>
        </p:nvSpPr>
        <p:spPr/>
        <p:txBody>
          <a:bodyPr/>
          <a:lstStyle/>
          <a:p>
            <a:r>
              <a:rPr lang="en-US" dirty="0"/>
              <a:t>Set Operations</a:t>
            </a:r>
          </a:p>
        </p:txBody>
      </p:sp>
      <p:pic>
        <p:nvPicPr>
          <p:cNvPr id="4" name="Picture 3">
            <a:extLst>
              <a:ext uri="{FF2B5EF4-FFF2-40B4-BE49-F238E27FC236}">
                <a16:creationId xmlns:a16="http://schemas.microsoft.com/office/drawing/2014/main" id="{B90F9E9B-0C24-4449-9FB0-2DC736696C67}"/>
              </a:ext>
            </a:extLst>
          </p:cNvPr>
          <p:cNvPicPr>
            <a:picLocks noChangeAspect="1"/>
          </p:cNvPicPr>
          <p:nvPr/>
        </p:nvPicPr>
        <p:blipFill>
          <a:blip r:embed="rId2"/>
          <a:stretch>
            <a:fillRect/>
          </a:stretch>
        </p:blipFill>
        <p:spPr>
          <a:xfrm>
            <a:off x="228600" y="493233"/>
            <a:ext cx="8077200" cy="4157034"/>
          </a:xfrm>
          <a:prstGeom prst="rect">
            <a:avLst/>
          </a:prstGeom>
        </p:spPr>
      </p:pic>
    </p:spTree>
    <p:extLst>
      <p:ext uri="{BB962C8B-B14F-4D97-AF65-F5344CB8AC3E}">
        <p14:creationId xmlns:p14="http://schemas.microsoft.com/office/powerpoint/2010/main" val="2080855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Grp="1" noChangeArrowheads="1"/>
          </p:cNvSpPr>
          <p:nvPr>
            <p:ph type="title"/>
          </p:nvPr>
        </p:nvSpPr>
        <p:spPr/>
        <p:txBody>
          <a:bodyPr/>
          <a:lstStyle/>
          <a:p>
            <a:r>
              <a:rPr lang="en-US" altLang="en-US" dirty="0"/>
              <a:t>Set Operations (Cont.)</a:t>
            </a:r>
          </a:p>
        </p:txBody>
      </p:sp>
      <p:sp>
        <p:nvSpPr>
          <p:cNvPr id="32770" name="Rectangle 3"/>
          <p:cNvSpPr>
            <a:spLocks noGrp="1" noChangeArrowheads="1"/>
          </p:cNvSpPr>
          <p:nvPr>
            <p:ph type="body" idx="1"/>
          </p:nvPr>
        </p:nvSpPr>
        <p:spPr>
          <a:xfrm>
            <a:off x="1719263" y="839820"/>
            <a:ext cx="5735760" cy="2735485"/>
          </a:xfrm>
        </p:spPr>
        <p:txBody>
          <a:bodyPr/>
          <a:lstStyle/>
          <a:p>
            <a:r>
              <a:rPr lang="en-US" altLang="en-US" dirty="0"/>
              <a:t>Set operations </a:t>
            </a:r>
            <a:r>
              <a:rPr lang="en-US" altLang="en-US" b="1" dirty="0">
                <a:solidFill>
                  <a:srgbClr val="002060"/>
                </a:solidFill>
              </a:rPr>
              <a:t>union</a:t>
            </a:r>
            <a:r>
              <a:rPr lang="en-US" altLang="en-US" b="1" dirty="0"/>
              <a:t>, </a:t>
            </a:r>
            <a:r>
              <a:rPr lang="en-US" altLang="en-US" b="1" dirty="0">
                <a:solidFill>
                  <a:srgbClr val="002060"/>
                </a:solidFill>
              </a:rPr>
              <a:t>intersect</a:t>
            </a:r>
            <a:r>
              <a:rPr lang="en-US" altLang="en-US" b="1" dirty="0"/>
              <a:t>, </a:t>
            </a:r>
            <a:r>
              <a:rPr lang="en-US" altLang="en-US" dirty="0"/>
              <a:t>and </a:t>
            </a:r>
            <a:r>
              <a:rPr lang="en-US" altLang="en-US" b="1" dirty="0">
                <a:solidFill>
                  <a:srgbClr val="002060"/>
                </a:solidFill>
              </a:rPr>
              <a:t>except </a:t>
            </a:r>
          </a:p>
          <a:p>
            <a:pPr lvl="1"/>
            <a:r>
              <a:rPr lang="en-US" altLang="en-US" dirty="0">
                <a:sym typeface="Symbol" panose="05050102010706020507" pitchFamily="18" charset="2"/>
              </a:rPr>
              <a:t>Each of the above operations automatically eliminates duplicates</a:t>
            </a:r>
          </a:p>
          <a:p>
            <a:r>
              <a:rPr lang="en-US" altLang="en-US" dirty="0">
                <a:sym typeface="Symbol" panose="05050102010706020507" pitchFamily="18" charset="2"/>
              </a:rPr>
              <a:t>To retain all duplicates use the</a:t>
            </a:r>
          </a:p>
          <a:p>
            <a:pPr lvl="1"/>
            <a:r>
              <a:rPr lang="en-US" altLang="en-US" b="1" dirty="0">
                <a:solidFill>
                  <a:srgbClr val="002060"/>
                </a:solidFill>
                <a:sym typeface="Symbol" panose="05050102010706020507" pitchFamily="18" charset="2"/>
              </a:rPr>
              <a:t>union all</a:t>
            </a:r>
            <a:r>
              <a:rPr lang="en-US" altLang="en-US" dirty="0">
                <a:solidFill>
                  <a:srgbClr val="002060"/>
                </a:solidFill>
                <a:sym typeface="Symbol" panose="05050102010706020507" pitchFamily="18" charset="2"/>
              </a:rPr>
              <a:t>,</a:t>
            </a:r>
          </a:p>
          <a:p>
            <a:pPr lvl="1"/>
            <a:r>
              <a:rPr lang="en-US" altLang="en-US" b="1" dirty="0">
                <a:solidFill>
                  <a:srgbClr val="002060"/>
                </a:solidFill>
                <a:sym typeface="Symbol" panose="05050102010706020507" pitchFamily="18" charset="2"/>
              </a:rPr>
              <a:t>intersect all</a:t>
            </a:r>
          </a:p>
          <a:p>
            <a:pPr lvl="1"/>
            <a:r>
              <a:rPr lang="en-US" altLang="en-US" b="1" dirty="0">
                <a:solidFill>
                  <a:srgbClr val="002060"/>
                </a:solidFill>
                <a:sym typeface="Symbol" panose="05050102010706020507" pitchFamily="18" charset="2"/>
              </a:rPr>
              <a:t>except all</a:t>
            </a:r>
            <a:r>
              <a:rPr lang="en-US" altLang="en-US" dirty="0">
                <a:solidFill>
                  <a:srgbClr val="002060"/>
                </a:solidFill>
                <a:sym typeface="Symbol" panose="05050102010706020507" pitchFamily="18" charset="2"/>
              </a:rPr>
              <a:t>.</a:t>
            </a:r>
            <a:br>
              <a:rPr lang="en-US" altLang="en-US" b="1" dirty="0">
                <a:solidFill>
                  <a:srgbClr val="002060"/>
                </a:solidFill>
                <a:sym typeface="Symbol" panose="05050102010706020507" pitchFamily="18" charset="2"/>
              </a:rPr>
            </a:br>
            <a:endParaRPr lang="en-US" altLang="en-US" dirty="0">
              <a:solidFill>
                <a:srgbClr val="002060"/>
              </a:solidFill>
              <a:sym typeface="Symbol" panose="05050102010706020507" pitchFamily="18" charset="2"/>
            </a:endParaRPr>
          </a:p>
        </p:txBody>
      </p:sp>
      <p:sp>
        <p:nvSpPr>
          <p:cNvPr id="2" name="TextBox 1">
            <a:extLst>
              <a:ext uri="{FF2B5EF4-FFF2-40B4-BE49-F238E27FC236}">
                <a16:creationId xmlns:a16="http://schemas.microsoft.com/office/drawing/2014/main" id="{2583EB5F-5971-E34B-8175-B0D591D75A4C}"/>
              </a:ext>
            </a:extLst>
          </p:cNvPr>
          <p:cNvSpPr txBox="1"/>
          <p:nvPr/>
        </p:nvSpPr>
        <p:spPr>
          <a:xfrm>
            <a:off x="596969" y="2559642"/>
            <a:ext cx="7950061" cy="2031325"/>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implementing a project can have duplicate rows. If you do not</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want duplicates, you must use the DISTINCT key word.</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UNION behaves the other way. It removes duplicates. If you want to</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keep the duplicates, you have to select UNION ALL.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SQL engines do not implement INTERSECT and/or EXCEPT,</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can implement the function with subqueries, which we will cover soon.</a:t>
            </a:r>
          </a:p>
        </p:txBody>
      </p:sp>
    </p:spTree>
    <p:extLst>
      <p:ext uri="{BB962C8B-B14F-4D97-AF65-F5344CB8AC3E}">
        <p14:creationId xmlns:p14="http://schemas.microsoft.com/office/powerpoint/2010/main" val="351515324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Grp="1" noChangeArrowheads="1"/>
          </p:cNvSpPr>
          <p:nvPr>
            <p:ph type="title"/>
          </p:nvPr>
        </p:nvSpPr>
        <p:spPr/>
        <p:txBody>
          <a:bodyPr/>
          <a:lstStyle/>
          <a:p>
            <a:r>
              <a:rPr lang="en-US" altLang="en-US" dirty="0"/>
              <a:t>Set Operations</a:t>
            </a:r>
          </a:p>
        </p:txBody>
      </p:sp>
      <p:sp>
        <p:nvSpPr>
          <p:cNvPr id="32770" name="Rectangle 3"/>
          <p:cNvSpPr>
            <a:spLocks noGrp="1" noChangeArrowheads="1"/>
          </p:cNvSpPr>
          <p:nvPr>
            <p:ph type="body" idx="1"/>
          </p:nvPr>
        </p:nvSpPr>
        <p:spPr>
          <a:xfrm>
            <a:off x="1719263" y="821531"/>
            <a:ext cx="5751386" cy="3677841"/>
          </a:xfrm>
        </p:spPr>
        <p:txBody>
          <a:bodyPr/>
          <a:lstStyle/>
          <a:p>
            <a:r>
              <a:rPr lang="en-US" altLang="en-US" dirty="0"/>
              <a:t>Find courses that ran in Fall 2017 or in Spring 2018</a:t>
            </a:r>
          </a:p>
          <a:p>
            <a:pPr marL="0" indent="0">
              <a:buNone/>
            </a:pPr>
            <a:r>
              <a:rPr lang="en-US" altLang="en-US"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union</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endParaRPr lang="en-US" altLang="en-US" dirty="0"/>
          </a:p>
          <a:p>
            <a:r>
              <a:rPr lang="en-US" altLang="en-US" dirty="0"/>
              <a:t>Find courses that ran in Fall 2017 and in Spring 2018</a:t>
            </a:r>
          </a:p>
          <a:p>
            <a:pPr marL="0" indent="0">
              <a:buNone/>
            </a:pPr>
            <a:r>
              <a:rPr lang="en-US" altLang="en-US" dirty="0"/>
              <a:t>         </a:t>
            </a:r>
            <a:r>
              <a:rPr lang="en-US" altLang="en-US" sz="1500"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intersect</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endParaRPr lang="en-US" altLang="en-US" dirty="0"/>
          </a:p>
          <a:p>
            <a:r>
              <a:rPr lang="en-US" altLang="en-US" dirty="0"/>
              <a:t>Find courses that ran in Fall 2017 but not in Spring 2018</a:t>
            </a:r>
          </a:p>
          <a:p>
            <a:pPr marL="0" indent="0">
              <a:buNone/>
            </a:pPr>
            <a:r>
              <a:rPr lang="en-US" altLang="en-US" sz="1500"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except</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p>
          <a:p>
            <a:endParaRPr lang="en-US" altLang="en-US" dirty="0"/>
          </a:p>
          <a:p>
            <a:endParaRPr lang="en-US" altLang="en-US" dirty="0"/>
          </a:p>
          <a:p>
            <a:endParaRPr lang="en-US" altLang="en-US" dirty="0"/>
          </a:p>
          <a:p>
            <a:endParaRPr lang="en-US" altLang="en-US" dirty="0"/>
          </a:p>
          <a:p>
            <a:endParaRPr lang="en-US" altLang="en-US" dirty="0"/>
          </a:p>
          <a:p>
            <a:endParaRPr lang="en-US" altLang="en-US" b="1" dirty="0">
              <a:solidFill>
                <a:srgbClr val="002060"/>
              </a:solidFill>
            </a:endParaRPr>
          </a:p>
        </p:txBody>
      </p:sp>
    </p:spTree>
    <p:extLst>
      <p:ext uri="{BB962C8B-B14F-4D97-AF65-F5344CB8AC3E}">
        <p14:creationId xmlns:p14="http://schemas.microsoft.com/office/powerpoint/2010/main" val="162090502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62624-288D-9F49-8C9B-172DD2A7AC1A}"/>
              </a:ext>
            </a:extLst>
          </p:cNvPr>
          <p:cNvSpPr>
            <a:spLocks noGrp="1"/>
          </p:cNvSpPr>
          <p:nvPr>
            <p:ph idx="1"/>
          </p:nvPr>
        </p:nvSpPr>
        <p:spPr>
          <a:xfrm>
            <a:off x="132230" y="3841931"/>
            <a:ext cx="8839200" cy="634819"/>
          </a:xfrm>
        </p:spPr>
        <p:txBody>
          <a:bodyPr/>
          <a:lstStyle/>
          <a:p>
            <a:r>
              <a:rPr lang="en-US" sz="1600" dirty="0"/>
              <a:t>UNION vs JOIN can be confusing. Basically, </a:t>
            </a:r>
          </a:p>
          <a:p>
            <a:pPr lvl="1"/>
            <a:r>
              <a:rPr lang="en-US" sz="1400" dirty="0"/>
              <a:t>JOIN puts the tables together “side by side.”</a:t>
            </a:r>
          </a:p>
          <a:p>
            <a:pPr lvl="1"/>
            <a:r>
              <a:rPr lang="en-US" sz="1400" dirty="0"/>
              <a:t>Union puts the tables together “one on top of the </a:t>
            </a:r>
            <a:r>
              <a:rPr lang="en-US" sz="1400" dirty="0" err="1"/>
              <a:t>oter</a:t>
            </a:r>
            <a:r>
              <a:rPr lang="en-US" sz="1400" dirty="0"/>
              <a:t>.”</a:t>
            </a:r>
          </a:p>
        </p:txBody>
      </p:sp>
      <p:sp>
        <p:nvSpPr>
          <p:cNvPr id="3" name="Title 2">
            <a:extLst>
              <a:ext uri="{FF2B5EF4-FFF2-40B4-BE49-F238E27FC236}">
                <a16:creationId xmlns:a16="http://schemas.microsoft.com/office/drawing/2014/main" id="{0FEA0409-8DA2-C34F-BA5B-87CA012C01A9}"/>
              </a:ext>
            </a:extLst>
          </p:cNvPr>
          <p:cNvSpPr>
            <a:spLocks noGrp="1"/>
          </p:cNvSpPr>
          <p:nvPr>
            <p:ph type="title"/>
          </p:nvPr>
        </p:nvSpPr>
        <p:spPr/>
        <p:txBody>
          <a:bodyPr/>
          <a:lstStyle/>
          <a:p>
            <a:r>
              <a:rPr lang="en-US" dirty="0"/>
              <a:t>JOIN and UNION – A Final Word</a:t>
            </a:r>
          </a:p>
        </p:txBody>
      </p:sp>
      <p:pic>
        <p:nvPicPr>
          <p:cNvPr id="4" name="Picture 3">
            <a:extLst>
              <a:ext uri="{FF2B5EF4-FFF2-40B4-BE49-F238E27FC236}">
                <a16:creationId xmlns:a16="http://schemas.microsoft.com/office/drawing/2014/main" id="{DE8BBF7E-E2F4-EE40-957A-17A63425F9E3}"/>
              </a:ext>
            </a:extLst>
          </p:cNvPr>
          <p:cNvPicPr>
            <a:picLocks noChangeAspect="1"/>
          </p:cNvPicPr>
          <p:nvPr/>
        </p:nvPicPr>
        <p:blipFill>
          <a:blip r:embed="rId2"/>
          <a:stretch>
            <a:fillRect/>
          </a:stretch>
        </p:blipFill>
        <p:spPr>
          <a:xfrm>
            <a:off x="172570" y="666750"/>
            <a:ext cx="3898446" cy="2429299"/>
          </a:xfrm>
          <a:prstGeom prst="rect">
            <a:avLst/>
          </a:prstGeom>
        </p:spPr>
      </p:pic>
      <p:pic>
        <p:nvPicPr>
          <p:cNvPr id="5" name="Picture 4">
            <a:extLst>
              <a:ext uri="{FF2B5EF4-FFF2-40B4-BE49-F238E27FC236}">
                <a16:creationId xmlns:a16="http://schemas.microsoft.com/office/drawing/2014/main" id="{0F06648C-D5E1-E840-B582-C060B906C1EF}"/>
              </a:ext>
            </a:extLst>
          </p:cNvPr>
          <p:cNvPicPr>
            <a:picLocks noChangeAspect="1"/>
          </p:cNvPicPr>
          <p:nvPr/>
        </p:nvPicPr>
        <p:blipFill>
          <a:blip r:embed="rId3"/>
          <a:stretch>
            <a:fillRect/>
          </a:stretch>
        </p:blipFill>
        <p:spPr>
          <a:xfrm>
            <a:off x="4893724" y="666750"/>
            <a:ext cx="4077706" cy="3105150"/>
          </a:xfrm>
          <a:prstGeom prst="rect">
            <a:avLst/>
          </a:prstGeom>
        </p:spPr>
      </p:pic>
    </p:spTree>
    <p:extLst>
      <p:ext uri="{BB962C8B-B14F-4D97-AF65-F5344CB8AC3E}">
        <p14:creationId xmlns:p14="http://schemas.microsoft.com/office/powerpoint/2010/main" val="363252427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Sub-Query</a:t>
            </a:r>
          </a:p>
        </p:txBody>
      </p:sp>
      <p:sp>
        <p:nvSpPr>
          <p:cNvPr id="8" name="TextBox 9">
            <a:extLst>
              <a:ext uri="{FF2B5EF4-FFF2-40B4-BE49-F238E27FC236}">
                <a16:creationId xmlns:a16="http://schemas.microsoft.com/office/drawing/2014/main" id="{1EB71C94-DE7D-7242-AFF4-A292E07C58C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105</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6476730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en-US" altLang="en-US" dirty="0"/>
              <a:t>Nested Subqueries</a:t>
            </a:r>
          </a:p>
        </p:txBody>
      </p:sp>
      <p:sp>
        <p:nvSpPr>
          <p:cNvPr id="41986" name="Rectangle 3"/>
          <p:cNvSpPr>
            <a:spLocks noGrp="1" noChangeArrowheads="1"/>
          </p:cNvSpPr>
          <p:nvPr>
            <p:ph type="body" idx="1"/>
          </p:nvPr>
        </p:nvSpPr>
        <p:spPr>
          <a:xfrm>
            <a:off x="285319" y="888966"/>
            <a:ext cx="5742419" cy="3691556"/>
          </a:xfrm>
        </p:spPr>
        <p:txBody>
          <a:bodyPr/>
          <a:lstStyle/>
          <a:p>
            <a:r>
              <a:rPr lang="en-US" altLang="en-US" dirty="0"/>
              <a:t>SQL provides a mechanism for the nesting of subqueries. A </a:t>
            </a:r>
            <a:r>
              <a:rPr lang="en-US" altLang="en-US" b="1" dirty="0">
                <a:solidFill>
                  <a:srgbClr val="002060"/>
                </a:solidFill>
              </a:rPr>
              <a:t>subquery</a:t>
            </a:r>
            <a:r>
              <a:rPr lang="en-US" altLang="en-US" dirty="0"/>
              <a:t> is a </a:t>
            </a:r>
            <a:r>
              <a:rPr lang="en-US" altLang="en-US" b="1" dirty="0"/>
              <a:t>select-from-where</a:t>
            </a:r>
            <a:r>
              <a:rPr lang="en-US" altLang="en-US" dirty="0"/>
              <a:t> expression that is nested within another query.</a:t>
            </a:r>
          </a:p>
          <a:p>
            <a:r>
              <a:rPr lang="en-US" altLang="en-US" dirty="0"/>
              <a:t>The nesting can be done in the following SQL query</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err="1"/>
              <a:t>r</a:t>
            </a:r>
            <a:r>
              <a:rPr lang="en-US" altLang="en-US" i="1" baseline="-25000" dirty="0" err="1"/>
              <a:t>m</a:t>
            </a:r>
            <a:br>
              <a:rPr lang="en-US" altLang="en-US" dirty="0"/>
            </a:br>
            <a:r>
              <a:rPr lang="en-US" altLang="en-US" dirty="0"/>
              <a:t>	</a:t>
            </a:r>
            <a:r>
              <a:rPr lang="en-US" altLang="en-US" b="1" dirty="0"/>
              <a:t>where </a:t>
            </a:r>
            <a:r>
              <a:rPr lang="en-US" altLang="en-US" i="1" dirty="0"/>
              <a:t>P</a:t>
            </a:r>
          </a:p>
          <a:p>
            <a:pPr>
              <a:buFont typeface="Monotype Sorts" charset="2"/>
              <a:buNone/>
            </a:pPr>
            <a:r>
              <a:rPr lang="en-US" altLang="en-US" sz="600" i="1" dirty="0"/>
              <a:t> </a:t>
            </a:r>
            <a:br>
              <a:rPr lang="en-US" altLang="en-US" i="1" dirty="0"/>
            </a:br>
            <a:r>
              <a:rPr lang="en-US" altLang="en-US" dirty="0"/>
              <a:t>as follows:</a:t>
            </a:r>
          </a:p>
          <a:p>
            <a:pPr lvl="1"/>
            <a:r>
              <a:rPr lang="en-US" altLang="en-US" b="1" dirty="0"/>
              <a:t>From clause: </a:t>
            </a:r>
            <a:r>
              <a:rPr lang="en-US" altLang="en-US" i="1" dirty="0" err="1"/>
              <a:t>r</a:t>
            </a:r>
            <a:r>
              <a:rPr lang="en-US" altLang="en-US" i="1" baseline="-25000" dirty="0" err="1"/>
              <a:t>i</a:t>
            </a:r>
            <a:r>
              <a:rPr lang="en-US" altLang="en-US" i="1" baseline="-25000" dirty="0"/>
              <a:t> </a:t>
            </a:r>
            <a:r>
              <a:rPr lang="en-US" altLang="en-US" dirty="0"/>
              <a:t> can be replaced by any valid subquery</a:t>
            </a:r>
          </a:p>
          <a:p>
            <a:pPr lvl="1"/>
            <a:r>
              <a:rPr lang="en-US" altLang="en-US" b="1" dirty="0"/>
              <a:t>Where clause: </a:t>
            </a:r>
            <a:r>
              <a:rPr lang="en-US" altLang="en-US" i="1" dirty="0"/>
              <a:t>P</a:t>
            </a:r>
            <a:r>
              <a:rPr lang="en-US" altLang="en-US" dirty="0"/>
              <a:t> can be replaced with an expression of the form:</a:t>
            </a:r>
          </a:p>
          <a:p>
            <a:pPr lvl="1">
              <a:buFont typeface="Monotype Sorts" charset="2"/>
              <a:buNone/>
            </a:pPr>
            <a:r>
              <a:rPr lang="en-US" altLang="en-US" dirty="0"/>
              <a:t>                </a:t>
            </a:r>
            <a:r>
              <a:rPr lang="en-US" altLang="en-US" i="1" dirty="0"/>
              <a:t>B</a:t>
            </a:r>
            <a:r>
              <a:rPr lang="en-US" altLang="en-US" dirty="0"/>
              <a:t> &lt;operation&gt; (subquery)</a:t>
            </a:r>
          </a:p>
          <a:p>
            <a:pPr lvl="1">
              <a:buFont typeface="Monotype Sorts" charset="2"/>
              <a:buNone/>
            </a:pPr>
            <a:r>
              <a:rPr lang="en-US" altLang="en-US" dirty="0"/>
              <a:t>     </a:t>
            </a:r>
            <a:r>
              <a:rPr lang="en-US" altLang="en-US" i="1" dirty="0">
                <a:solidFill>
                  <a:srgbClr val="FF0000"/>
                </a:solidFill>
              </a:rPr>
              <a:t>B</a:t>
            </a:r>
            <a:r>
              <a:rPr lang="en-US" altLang="en-US" dirty="0">
                <a:solidFill>
                  <a:srgbClr val="FF0000"/>
                </a:solidFill>
              </a:rPr>
              <a:t> is an attribute and &lt;operation&gt; to be defined later.</a:t>
            </a:r>
          </a:p>
          <a:p>
            <a:pPr lvl="1"/>
            <a:r>
              <a:rPr lang="en-US" altLang="en-US" b="1" dirty="0"/>
              <a:t>Select clause: </a:t>
            </a:r>
          </a:p>
          <a:p>
            <a:pPr marL="642938" lvl="2" indent="0">
              <a:buNone/>
            </a:pPr>
            <a:r>
              <a:rPr lang="en-US" altLang="en-US" i="1" dirty="0"/>
              <a:t>A</a:t>
            </a:r>
            <a:r>
              <a:rPr lang="en-US" altLang="en-US" i="1" baseline="-25000" dirty="0"/>
              <a:t>i   </a:t>
            </a:r>
            <a:r>
              <a:rPr lang="en-US" altLang="en-US" dirty="0"/>
              <a:t>can be replaced be a subquery that generates a single value.</a:t>
            </a:r>
          </a:p>
        </p:txBody>
      </p:sp>
      <p:sp>
        <p:nvSpPr>
          <p:cNvPr id="3" name="TextBox 2">
            <a:extLst>
              <a:ext uri="{FF2B5EF4-FFF2-40B4-BE49-F238E27FC236}">
                <a16:creationId xmlns:a16="http://schemas.microsoft.com/office/drawing/2014/main" id="{532A442C-D115-9842-9D01-CBCBDDC8CEA0}"/>
              </a:ext>
            </a:extLst>
          </p:cNvPr>
          <p:cNvSpPr txBox="1"/>
          <p:nvPr/>
        </p:nvSpPr>
        <p:spPr>
          <a:xfrm>
            <a:off x="5562600" y="3181350"/>
            <a:ext cx="3508461" cy="156966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This is a little cryptic.</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 think I know what they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are some operations we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will see later in the material,</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e.g</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IN, EXISTS, ... ...</a:t>
            </a:r>
          </a:p>
        </p:txBody>
      </p:sp>
    </p:spTree>
    <p:extLst>
      <p:ext uri="{BB962C8B-B14F-4D97-AF65-F5344CB8AC3E}">
        <p14:creationId xmlns:p14="http://schemas.microsoft.com/office/powerpoint/2010/main" val="188237630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1B52A7-B09C-2043-A05B-5FB6CFE0066F}"/>
              </a:ext>
            </a:extLst>
          </p:cNvPr>
          <p:cNvPicPr>
            <a:picLocks noChangeAspect="1"/>
          </p:cNvPicPr>
          <p:nvPr/>
        </p:nvPicPr>
        <p:blipFill>
          <a:blip r:embed="rId2"/>
          <a:stretch>
            <a:fillRect/>
          </a:stretch>
        </p:blipFill>
        <p:spPr>
          <a:xfrm>
            <a:off x="6632777" y="2419350"/>
            <a:ext cx="2216150" cy="1286544"/>
          </a:xfrm>
          <a:prstGeom prst="rect">
            <a:avLst/>
          </a:prstGeom>
        </p:spPr>
      </p:pic>
      <p:sp>
        <p:nvSpPr>
          <p:cNvPr id="2" name="Content Placeholder 1">
            <a:extLst>
              <a:ext uri="{FF2B5EF4-FFF2-40B4-BE49-F238E27FC236}">
                <a16:creationId xmlns:a16="http://schemas.microsoft.com/office/drawing/2014/main" id="{CFE71CF8-C2E5-654A-B3C0-A904BB860B29}"/>
              </a:ext>
            </a:extLst>
          </p:cNvPr>
          <p:cNvSpPr>
            <a:spLocks noGrp="1"/>
          </p:cNvSpPr>
          <p:nvPr>
            <p:ph idx="1"/>
          </p:nvPr>
        </p:nvSpPr>
        <p:spPr/>
        <p:txBody>
          <a:bodyPr/>
          <a:lstStyle/>
          <a:p>
            <a:r>
              <a:rPr lang="en-US" sz="1800" dirty="0"/>
              <a:t>The slides that come with the book have surprisingly little material on</a:t>
            </a:r>
            <a:br>
              <a:rPr lang="en-US" sz="1800" dirty="0"/>
            </a:br>
            <a:r>
              <a:rPr lang="en-US" sz="1800" dirty="0"/>
              <a:t>nested subqueries. </a:t>
            </a:r>
          </a:p>
          <a:p>
            <a:r>
              <a:rPr lang="en-US" sz="1800" dirty="0"/>
              <a:t>The concept is:</a:t>
            </a:r>
          </a:p>
          <a:p>
            <a:pPr lvl="1"/>
            <a:r>
              <a:rPr lang="en-US" sz="1600" dirty="0"/>
              <a:t>Extremely important.</a:t>
            </a:r>
          </a:p>
          <a:p>
            <a:pPr lvl="1"/>
            <a:r>
              <a:rPr lang="en-US" sz="1600" dirty="0"/>
              <a:t>Students often find subqueries more confusing than joins.</a:t>
            </a:r>
          </a:p>
          <a:p>
            <a:pPr lvl="1"/>
            <a:r>
              <a:rPr lang="en-US" sz="1600" dirty="0"/>
              <a:t>The relationship/difference of subqueries to joins is often, initial unclear.</a:t>
            </a:r>
          </a:p>
          <a:p>
            <a:r>
              <a:rPr lang="en-US" sz="1800" dirty="0"/>
              <a:t>We have seen:</a:t>
            </a:r>
          </a:p>
          <a:p>
            <a:pPr lvl="1"/>
            <a:r>
              <a:rPr lang="en-US" sz="1600" dirty="0"/>
              <a:t>Union sort of puts a table on top of a table.</a:t>
            </a:r>
          </a:p>
          <a:p>
            <a:pPr lvl="1"/>
            <a:r>
              <a:rPr lang="en-US" sz="1600" dirty="0"/>
              <a:t>Join puts tables sort of puts tables side-by-side.</a:t>
            </a:r>
          </a:p>
          <a:p>
            <a:pPr lvl="1"/>
            <a:r>
              <a:rPr lang="en-US" sz="1600" dirty="0"/>
              <a:t>Subquery enables one query to call another</a:t>
            </a:r>
            <a:br>
              <a:rPr lang="en-US" sz="1600" dirty="0"/>
            </a:br>
            <a:r>
              <a:rPr lang="en-US" sz="1600" dirty="0"/>
              <a:t>during execution like a subfunction.</a:t>
            </a:r>
          </a:p>
        </p:txBody>
      </p:sp>
      <p:sp>
        <p:nvSpPr>
          <p:cNvPr id="3" name="Title 2">
            <a:extLst>
              <a:ext uri="{FF2B5EF4-FFF2-40B4-BE49-F238E27FC236}">
                <a16:creationId xmlns:a16="http://schemas.microsoft.com/office/drawing/2014/main" id="{A282AB4A-E7A4-A34E-B9A9-FB8186B2CB23}"/>
              </a:ext>
            </a:extLst>
          </p:cNvPr>
          <p:cNvSpPr>
            <a:spLocks noGrp="1"/>
          </p:cNvSpPr>
          <p:nvPr>
            <p:ph type="title"/>
          </p:nvPr>
        </p:nvSpPr>
        <p:spPr/>
        <p:txBody>
          <a:bodyPr/>
          <a:lstStyle/>
          <a:p>
            <a:r>
              <a:rPr lang="en-US" dirty="0"/>
              <a:t>Nested Subquery</a:t>
            </a:r>
          </a:p>
        </p:txBody>
      </p:sp>
      <p:pic>
        <p:nvPicPr>
          <p:cNvPr id="4" name="Picture 3">
            <a:extLst>
              <a:ext uri="{FF2B5EF4-FFF2-40B4-BE49-F238E27FC236}">
                <a16:creationId xmlns:a16="http://schemas.microsoft.com/office/drawing/2014/main" id="{79CC1AE3-41CE-5140-B148-638EE779CFB0}"/>
              </a:ext>
            </a:extLst>
          </p:cNvPr>
          <p:cNvPicPr>
            <a:picLocks noChangeAspect="1"/>
          </p:cNvPicPr>
          <p:nvPr/>
        </p:nvPicPr>
        <p:blipFill>
          <a:blip r:embed="rId3"/>
          <a:stretch>
            <a:fillRect/>
          </a:stretch>
        </p:blipFill>
        <p:spPr>
          <a:xfrm>
            <a:off x="5444775" y="3486150"/>
            <a:ext cx="2376003" cy="1035049"/>
          </a:xfrm>
          <a:prstGeom prst="rect">
            <a:avLst/>
          </a:prstGeom>
        </p:spPr>
      </p:pic>
      <p:cxnSp>
        <p:nvCxnSpPr>
          <p:cNvPr id="7" name="Straight Arrow Connector 6">
            <a:extLst>
              <a:ext uri="{FF2B5EF4-FFF2-40B4-BE49-F238E27FC236}">
                <a16:creationId xmlns:a16="http://schemas.microsoft.com/office/drawing/2014/main" id="{9AD5CCB7-6839-0242-886C-0E5A8BA6EB48}"/>
              </a:ext>
            </a:extLst>
          </p:cNvPr>
          <p:cNvCxnSpPr/>
          <p:nvPr/>
        </p:nvCxnSpPr>
        <p:spPr>
          <a:xfrm flipV="1">
            <a:off x="4648200" y="2724150"/>
            <a:ext cx="1828800" cy="1524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72E8A5FD-24BC-8A4C-8F83-0896D66E47EA}"/>
              </a:ext>
            </a:extLst>
          </p:cNvPr>
          <p:cNvCxnSpPr>
            <a:cxnSpLocks/>
          </p:cNvCxnSpPr>
          <p:nvPr/>
        </p:nvCxnSpPr>
        <p:spPr>
          <a:xfrm>
            <a:off x="4953000" y="3208002"/>
            <a:ext cx="533400" cy="3791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790689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Some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6484148" y="590550"/>
            <a:ext cx="2424104" cy="34493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52600" y="523875"/>
            <a:ext cx="2262948" cy="409575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72570" y="895350"/>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5486400" y="753083"/>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Tree>
    <p:extLst>
      <p:ext uri="{BB962C8B-B14F-4D97-AF65-F5344CB8AC3E}">
        <p14:creationId xmlns:p14="http://schemas.microsoft.com/office/powerpoint/2010/main" val="324983212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CD681D76-DD64-634E-823F-FCA3D07DC21A}"/>
              </a:ext>
            </a:extLst>
          </p:cNvPr>
          <p:cNvSpPr>
            <a:spLocks noGrp="1"/>
          </p:cNvSpPr>
          <p:nvPr>
            <p:ph idx="1"/>
          </p:nvPr>
        </p:nvSpPr>
        <p:spPr>
          <a:xfrm>
            <a:off x="1820230" y="971550"/>
            <a:ext cx="5113970" cy="3657600"/>
          </a:xfrm>
        </p:spPr>
        <p:txBody>
          <a:bodyPr/>
          <a:lstStyle/>
          <a:p>
            <a:r>
              <a:rPr lang="en-US" sz="1600" dirty="0"/>
              <a:t>Assume I wrote a function </a:t>
            </a:r>
            <a:r>
              <a:rPr lang="en-US" sz="1600" dirty="0" err="1"/>
              <a:t>find_student_name</a:t>
            </a:r>
            <a:r>
              <a:rPr lang="en-US" sz="1600" dirty="0"/>
              <a:t>(x)</a:t>
            </a:r>
          </a:p>
          <a:p>
            <a:pPr lvl="1"/>
            <a:r>
              <a:rPr lang="en-US" sz="1400" dirty="0"/>
              <a:t>Input is an x</a:t>
            </a:r>
          </a:p>
          <a:p>
            <a:pPr lvl="1"/>
            <a:r>
              <a:rPr lang="en-US" sz="1400" dirty="0"/>
              <a:t>Loops through all students and returns students with </a:t>
            </a:r>
            <a:r>
              <a:rPr lang="en-US" sz="1400" dirty="0" err="1"/>
              <a:t>student.ID</a:t>
            </a:r>
            <a:r>
              <a:rPr lang="en-US" sz="1400" dirty="0"/>
              <a:t> = x.</a:t>
            </a:r>
          </a:p>
          <a:p>
            <a:r>
              <a:rPr lang="en-US" sz="1600" dirty="0"/>
              <a:t>The query with a subquery above is like:</a:t>
            </a:r>
          </a:p>
          <a:p>
            <a:pPr marL="0" indent="0">
              <a:buNone/>
            </a:pPr>
            <a:endParaRPr lang="en-US" sz="1600" dirty="0"/>
          </a:p>
          <a:p>
            <a:pPr marL="0" indent="0">
              <a:buNone/>
            </a:pPr>
            <a:r>
              <a:rPr lang="en-US" sz="1600" dirty="0"/>
              <a:t>result = []</a:t>
            </a:r>
          </a:p>
          <a:p>
            <a:pPr marL="0" indent="0">
              <a:buNone/>
            </a:pPr>
            <a:r>
              <a:rPr lang="en-US" sz="1600" dirty="0"/>
              <a:t>For t in takes:</a:t>
            </a:r>
          </a:p>
          <a:p>
            <a:pPr marL="0" indent="0">
              <a:buNone/>
            </a:pPr>
            <a:r>
              <a:rPr lang="en-US" sz="1600" dirty="0"/>
              <a:t>	</a:t>
            </a:r>
            <a:r>
              <a:rPr lang="en-US" sz="1600" dirty="0" err="1"/>
              <a:t>new_r</a:t>
            </a:r>
            <a:r>
              <a:rPr lang="en-US" sz="1600" dirty="0"/>
              <a:t> = t + </a:t>
            </a:r>
            <a:r>
              <a:rPr lang="en-US" sz="1600" dirty="0" err="1">
                <a:solidFill>
                  <a:srgbClr val="FF0000"/>
                </a:solidFill>
              </a:rPr>
              <a:t>find_student_name</a:t>
            </a:r>
            <a:r>
              <a:rPr lang="en-US" sz="1600" dirty="0">
                <a:solidFill>
                  <a:srgbClr val="FF0000"/>
                </a:solidFill>
              </a:rPr>
              <a:t>(</a:t>
            </a:r>
            <a:r>
              <a:rPr lang="en-US" sz="1600" dirty="0" err="1">
                <a:solidFill>
                  <a:srgbClr val="FF0000"/>
                </a:solidFill>
              </a:rPr>
              <a:t>t.id</a:t>
            </a:r>
            <a:r>
              <a:rPr lang="en-US" sz="1600" dirty="0">
                <a:solidFill>
                  <a:srgbClr val="FF0000"/>
                </a:solidFill>
              </a:rPr>
              <a:t>)</a:t>
            </a:r>
          </a:p>
          <a:p>
            <a:pPr marL="0" indent="0">
              <a:buNone/>
            </a:pPr>
            <a:r>
              <a:rPr lang="en-US" sz="1600" dirty="0"/>
              <a:t>	</a:t>
            </a:r>
            <a:r>
              <a:rPr lang="en-US" sz="1600" dirty="0" err="1"/>
              <a:t>result.append</a:t>
            </a:r>
            <a:r>
              <a:rPr lang="en-US" sz="1600" dirty="0"/>
              <a:t>(</a:t>
            </a:r>
            <a:r>
              <a:rPr lang="en-US" sz="1600" dirty="0" err="1"/>
              <a:t>new_r</a:t>
            </a:r>
            <a:r>
              <a:rPr lang="en-US" sz="1600" dirty="0"/>
              <a:t>)</a:t>
            </a:r>
          </a:p>
          <a:p>
            <a:pPr marL="0" indent="0">
              <a:buNone/>
            </a:pPr>
            <a:endParaRPr lang="en-US" sz="1600" dirty="0"/>
          </a:p>
          <a:p>
            <a:pPr marL="0" indent="0">
              <a:buNone/>
            </a:pPr>
            <a:r>
              <a:rPr lang="en-US" sz="1600" dirty="0"/>
              <a:t>Switch to Notebook</a:t>
            </a:r>
          </a:p>
        </p:txBody>
      </p:sp>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a Subquery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7010400" y="1756711"/>
            <a:ext cx="1995695" cy="28397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2570" y="1614333"/>
            <a:ext cx="1647660" cy="298213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38054" y="1202713"/>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7391400" y="1387379"/>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
        <p:nvSpPr>
          <p:cNvPr id="2" name="Rectangle 1">
            <a:extLst>
              <a:ext uri="{FF2B5EF4-FFF2-40B4-BE49-F238E27FC236}">
                <a16:creationId xmlns:a16="http://schemas.microsoft.com/office/drawing/2014/main" id="{C329A41A-49D5-6740-97D2-4F6837ADA77C}"/>
              </a:ext>
            </a:extLst>
          </p:cNvPr>
          <p:cNvSpPr/>
          <p:nvPr/>
        </p:nvSpPr>
        <p:spPr>
          <a:xfrm>
            <a:off x="172570" y="471634"/>
            <a:ext cx="8361830" cy="369332"/>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select *,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name from student where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student.id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takes.id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as name from takes;</a:t>
            </a:r>
          </a:p>
        </p:txBody>
      </p:sp>
    </p:spTree>
    <p:extLst>
      <p:ext uri="{BB962C8B-B14F-4D97-AF65-F5344CB8AC3E}">
        <p14:creationId xmlns:p14="http://schemas.microsoft.com/office/powerpoint/2010/main" val="2271634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Data Types and Functions</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Details)</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59428D2A-A895-0147-878C-C68D513B0064}"/>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11</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6105527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en-US" altLang="en-US" dirty="0"/>
              <a:t>Nested Subqueries</a:t>
            </a:r>
          </a:p>
        </p:txBody>
      </p:sp>
      <p:sp>
        <p:nvSpPr>
          <p:cNvPr id="41986" name="Rectangle 3"/>
          <p:cNvSpPr>
            <a:spLocks noGrp="1" noChangeArrowheads="1"/>
          </p:cNvSpPr>
          <p:nvPr>
            <p:ph type="body" idx="1"/>
          </p:nvPr>
        </p:nvSpPr>
        <p:spPr>
          <a:xfrm>
            <a:off x="285319" y="888966"/>
            <a:ext cx="5742419" cy="3691556"/>
          </a:xfrm>
        </p:spPr>
        <p:txBody>
          <a:bodyPr/>
          <a:lstStyle/>
          <a:p>
            <a:r>
              <a:rPr lang="en-US" altLang="en-US" dirty="0"/>
              <a:t>SQL provides a mechanism for the nesting of subqueries. A </a:t>
            </a:r>
            <a:r>
              <a:rPr lang="en-US" altLang="en-US" b="1" dirty="0">
                <a:solidFill>
                  <a:srgbClr val="002060"/>
                </a:solidFill>
              </a:rPr>
              <a:t>subquery</a:t>
            </a:r>
            <a:r>
              <a:rPr lang="en-US" altLang="en-US" dirty="0"/>
              <a:t> is a </a:t>
            </a:r>
            <a:r>
              <a:rPr lang="en-US" altLang="en-US" b="1" dirty="0"/>
              <a:t>select-from-where</a:t>
            </a:r>
            <a:r>
              <a:rPr lang="en-US" altLang="en-US" dirty="0"/>
              <a:t> expression that is nested within another query.</a:t>
            </a:r>
          </a:p>
          <a:p>
            <a:r>
              <a:rPr lang="en-US" altLang="en-US" dirty="0"/>
              <a:t>The nesting can be done in the following SQL query</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err="1"/>
              <a:t>r</a:t>
            </a:r>
            <a:r>
              <a:rPr lang="en-US" altLang="en-US" i="1" baseline="-25000" dirty="0" err="1"/>
              <a:t>m</a:t>
            </a:r>
            <a:br>
              <a:rPr lang="en-US" altLang="en-US" dirty="0"/>
            </a:br>
            <a:r>
              <a:rPr lang="en-US" altLang="en-US" dirty="0"/>
              <a:t>	</a:t>
            </a:r>
            <a:r>
              <a:rPr lang="en-US" altLang="en-US" b="1" dirty="0"/>
              <a:t>where </a:t>
            </a:r>
            <a:r>
              <a:rPr lang="en-US" altLang="en-US" i="1" dirty="0"/>
              <a:t>P</a:t>
            </a:r>
          </a:p>
          <a:p>
            <a:pPr>
              <a:buFont typeface="Monotype Sorts" charset="2"/>
              <a:buNone/>
            </a:pPr>
            <a:r>
              <a:rPr lang="en-US" altLang="en-US" sz="600" i="1" dirty="0"/>
              <a:t> </a:t>
            </a:r>
            <a:br>
              <a:rPr lang="en-US" altLang="en-US" i="1" dirty="0"/>
            </a:br>
            <a:r>
              <a:rPr lang="en-US" altLang="en-US" dirty="0"/>
              <a:t>as follows:</a:t>
            </a:r>
          </a:p>
          <a:p>
            <a:pPr lvl="1"/>
            <a:r>
              <a:rPr lang="en-US" altLang="en-US" b="1" dirty="0"/>
              <a:t>From clause: </a:t>
            </a:r>
            <a:r>
              <a:rPr lang="en-US" altLang="en-US" i="1" dirty="0" err="1"/>
              <a:t>r</a:t>
            </a:r>
            <a:r>
              <a:rPr lang="en-US" altLang="en-US" i="1" baseline="-25000" dirty="0" err="1"/>
              <a:t>i</a:t>
            </a:r>
            <a:r>
              <a:rPr lang="en-US" altLang="en-US" i="1" baseline="-25000" dirty="0"/>
              <a:t> </a:t>
            </a:r>
            <a:r>
              <a:rPr lang="en-US" altLang="en-US" dirty="0"/>
              <a:t> can be replaced by any valid subquery</a:t>
            </a:r>
          </a:p>
          <a:p>
            <a:pPr lvl="1"/>
            <a:r>
              <a:rPr lang="en-US" altLang="en-US" b="1" dirty="0"/>
              <a:t>Where clause: </a:t>
            </a:r>
            <a:r>
              <a:rPr lang="en-US" altLang="en-US" i="1" dirty="0"/>
              <a:t>P</a:t>
            </a:r>
            <a:r>
              <a:rPr lang="en-US" altLang="en-US" dirty="0"/>
              <a:t> can be replaced with an expression of the form:</a:t>
            </a:r>
          </a:p>
          <a:p>
            <a:pPr lvl="1">
              <a:buFont typeface="Monotype Sorts" charset="2"/>
              <a:buNone/>
            </a:pPr>
            <a:r>
              <a:rPr lang="en-US" altLang="en-US" dirty="0"/>
              <a:t>                </a:t>
            </a:r>
            <a:r>
              <a:rPr lang="en-US" altLang="en-US" i="1" dirty="0"/>
              <a:t>B</a:t>
            </a:r>
            <a:r>
              <a:rPr lang="en-US" altLang="en-US" dirty="0"/>
              <a:t> &lt;operation&gt; (subquery)</a:t>
            </a:r>
          </a:p>
          <a:p>
            <a:pPr lvl="1">
              <a:buFont typeface="Monotype Sorts" charset="2"/>
              <a:buNone/>
            </a:pPr>
            <a:r>
              <a:rPr lang="en-US" altLang="en-US" dirty="0"/>
              <a:t>     </a:t>
            </a:r>
            <a:r>
              <a:rPr lang="en-US" altLang="en-US" i="1" dirty="0">
                <a:solidFill>
                  <a:srgbClr val="FF0000"/>
                </a:solidFill>
              </a:rPr>
              <a:t>B</a:t>
            </a:r>
            <a:r>
              <a:rPr lang="en-US" altLang="en-US" dirty="0">
                <a:solidFill>
                  <a:srgbClr val="FF0000"/>
                </a:solidFill>
              </a:rPr>
              <a:t> is an attribute and &lt;operation&gt; to be defined later.</a:t>
            </a:r>
          </a:p>
          <a:p>
            <a:pPr lvl="1"/>
            <a:r>
              <a:rPr lang="en-US" altLang="en-US" b="1" dirty="0"/>
              <a:t>Select clause: </a:t>
            </a:r>
          </a:p>
          <a:p>
            <a:pPr marL="642938" lvl="2" indent="0">
              <a:buNone/>
            </a:pPr>
            <a:r>
              <a:rPr lang="en-US" altLang="en-US" i="1" dirty="0"/>
              <a:t>A</a:t>
            </a:r>
            <a:r>
              <a:rPr lang="en-US" altLang="en-US" i="1" baseline="-25000" dirty="0"/>
              <a:t>i   </a:t>
            </a:r>
            <a:r>
              <a:rPr lang="en-US" altLang="en-US" dirty="0"/>
              <a:t>can be replaced be a subquery that generates a single value.</a:t>
            </a:r>
          </a:p>
        </p:txBody>
      </p:sp>
      <p:sp>
        <p:nvSpPr>
          <p:cNvPr id="3" name="TextBox 2">
            <a:extLst>
              <a:ext uri="{FF2B5EF4-FFF2-40B4-BE49-F238E27FC236}">
                <a16:creationId xmlns:a16="http://schemas.microsoft.com/office/drawing/2014/main" id="{532A442C-D115-9842-9D01-CBCBDDC8CEA0}"/>
              </a:ext>
            </a:extLst>
          </p:cNvPr>
          <p:cNvSpPr txBox="1"/>
          <p:nvPr/>
        </p:nvSpPr>
        <p:spPr>
          <a:xfrm>
            <a:off x="4953000" y="1504950"/>
            <a:ext cx="3962400" cy="138499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 Subquery MUST return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A single scalar if in the SELECT.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A Table if in the FROM.</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If in the WHERE:</a:t>
            </a:r>
          </a:p>
          <a:p>
            <a:pPr marL="1200150" marR="0" lvl="2"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Either a scalar or a table.</a:t>
            </a:r>
          </a:p>
          <a:p>
            <a:pPr marL="1200150" marR="0" lvl="2"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Depending on the operation.</a:t>
            </a:r>
          </a:p>
        </p:txBody>
      </p:sp>
    </p:spTree>
    <p:extLst>
      <p:ext uri="{BB962C8B-B14F-4D97-AF65-F5344CB8AC3E}">
        <p14:creationId xmlns:p14="http://schemas.microsoft.com/office/powerpoint/2010/main" val="253200224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p:txBody>
          <a:bodyPr/>
          <a:lstStyle/>
          <a:p>
            <a:r>
              <a:rPr lang="en-US" altLang="en-US" dirty="0"/>
              <a:t>Subqueries in the From Clause</a:t>
            </a:r>
          </a:p>
        </p:txBody>
      </p:sp>
      <p:sp>
        <p:nvSpPr>
          <p:cNvPr id="44034" name="Rectangle 3"/>
          <p:cNvSpPr>
            <a:spLocks noGrp="1" noChangeArrowheads="1"/>
          </p:cNvSpPr>
          <p:nvPr>
            <p:ph idx="1"/>
          </p:nvPr>
        </p:nvSpPr>
        <p:spPr/>
        <p:txBody>
          <a:bodyPr/>
          <a:lstStyle/>
          <a:p>
            <a:pPr>
              <a:tabLst>
                <a:tab pos="859631" algn="l"/>
                <a:tab pos="1206104" algn="l"/>
                <a:tab pos="1283494" algn="l"/>
              </a:tabLst>
            </a:pPr>
            <a:r>
              <a:rPr lang="en-US" altLang="en-US" dirty="0"/>
              <a:t>SQL allows a subquery expression to be used in the </a:t>
            </a:r>
            <a:r>
              <a:rPr lang="en-US" altLang="en-US" b="1" dirty="0"/>
              <a:t>from </a:t>
            </a:r>
            <a:r>
              <a:rPr lang="en-US" altLang="en-US" dirty="0"/>
              <a:t>clause</a:t>
            </a:r>
          </a:p>
          <a:p>
            <a:pPr>
              <a:tabLst>
                <a:tab pos="859631" algn="l"/>
                <a:tab pos="1206104" algn="l"/>
                <a:tab pos="1283494" algn="l"/>
              </a:tabLst>
            </a:pPr>
            <a:r>
              <a:rPr lang="en-US" altLang="en-US" dirty="0"/>
              <a:t>Find the average instructors’ salaries of those departments where the average salary is greater than $42,000.”</a:t>
            </a:r>
          </a:p>
          <a:p>
            <a:pPr lvl="1">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r>
              <a:rPr lang="en-US" altLang="en-US" b="1" dirty="0"/>
              <a:t>as </a:t>
            </a:r>
            <a:r>
              <a:rPr lang="en-US" altLang="en-US" i="1" dirty="0" err="1"/>
              <a:t>avg_salary</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a:t>
            </a:r>
            <a:br>
              <a:rPr lang="en-US" altLang="en-US" dirty="0"/>
            </a:br>
            <a:r>
              <a:rPr lang="en-US" altLang="en-US" b="1" dirty="0"/>
              <a:t>where </a:t>
            </a:r>
            <a:r>
              <a:rPr lang="en-US" altLang="en-US" i="1" dirty="0" err="1"/>
              <a:t>avg_salary</a:t>
            </a:r>
            <a:r>
              <a:rPr lang="en-US" altLang="en-US" i="1" dirty="0"/>
              <a:t> </a:t>
            </a:r>
            <a:r>
              <a:rPr lang="en-US" altLang="en-US" dirty="0"/>
              <a:t>&gt; 42000;</a:t>
            </a:r>
          </a:p>
          <a:p>
            <a:pPr>
              <a:tabLst>
                <a:tab pos="859631" algn="l"/>
                <a:tab pos="1206104" algn="l"/>
                <a:tab pos="1283494" algn="l"/>
              </a:tabLst>
            </a:pPr>
            <a:r>
              <a:rPr lang="en-US" altLang="en-US" dirty="0"/>
              <a:t>Note that we do not need to use the </a:t>
            </a:r>
            <a:r>
              <a:rPr lang="en-US" altLang="en-US" b="1" dirty="0"/>
              <a:t>having </a:t>
            </a:r>
            <a:r>
              <a:rPr lang="en-US" altLang="en-US" dirty="0"/>
              <a:t>clause</a:t>
            </a:r>
          </a:p>
          <a:p>
            <a:pPr>
              <a:tabLst>
                <a:tab pos="859631" algn="l"/>
                <a:tab pos="1206104" algn="l"/>
                <a:tab pos="1283494" algn="l"/>
              </a:tabLst>
            </a:pPr>
            <a:r>
              <a:rPr lang="en-US" altLang="en-US" dirty="0"/>
              <a:t>Another way to write above query</a:t>
            </a:r>
          </a:p>
          <a:p>
            <a:pPr marL="0" indent="0">
              <a:buNone/>
              <a:tabLst>
                <a:tab pos="859631" algn="l"/>
                <a:tab pos="1206104" algn="l"/>
                <a:tab pos="1283494" algn="l"/>
              </a:tabLst>
            </a:pPr>
            <a:r>
              <a:rPr lang="en-US" altLang="en-US" sz="600" dirty="0"/>
              <a:t> </a:t>
            </a:r>
          </a:p>
          <a:p>
            <a:pPr lvl="1">
              <a:spcBef>
                <a:spcPts val="0"/>
              </a:spcBef>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 </a:t>
            </a:r>
          </a:p>
          <a:p>
            <a:pPr lvl="1">
              <a:spcBef>
                <a:spcPts val="0"/>
              </a:spcBef>
              <a:buNone/>
              <a:tabLst>
                <a:tab pos="859631" algn="l"/>
                <a:tab pos="1206104" algn="l"/>
                <a:tab pos="1283494" algn="l"/>
              </a:tabLst>
            </a:pPr>
            <a:r>
              <a:rPr lang="en-US" altLang="en-US" b="1" dirty="0"/>
              <a:t>                as </a:t>
            </a:r>
            <a:r>
              <a:rPr lang="en-US" altLang="en-US" i="1" dirty="0" err="1"/>
              <a:t>dept_avg</a:t>
            </a:r>
            <a:r>
              <a:rPr lang="en-US" altLang="en-US" i="1" dirty="0"/>
              <a:t> </a:t>
            </a:r>
            <a:r>
              <a:rPr lang="en-US" altLang="en-US" dirty="0"/>
              <a:t>(</a:t>
            </a:r>
            <a:r>
              <a:rPr lang="en-US" altLang="en-US" i="1" dirty="0"/>
              <a:t>dept_name</a:t>
            </a:r>
            <a:r>
              <a:rPr lang="en-US" altLang="en-US" dirty="0"/>
              <a:t>, </a:t>
            </a:r>
            <a:r>
              <a:rPr lang="en-US" altLang="en-US" i="1" dirty="0" err="1"/>
              <a:t>avg_salary</a:t>
            </a:r>
            <a:r>
              <a:rPr lang="en-US" altLang="en-US" dirty="0"/>
              <a:t>)</a:t>
            </a:r>
          </a:p>
          <a:p>
            <a:pPr lvl="1">
              <a:spcBef>
                <a:spcPts val="0"/>
              </a:spcBef>
              <a:buNone/>
              <a:tabLst>
                <a:tab pos="859631" algn="l"/>
                <a:tab pos="1206104" algn="l"/>
                <a:tab pos="1283494" algn="l"/>
              </a:tabLst>
            </a:pPr>
            <a:r>
              <a:rPr lang="en-US" altLang="en-US" b="1" dirty="0"/>
              <a:t>    where </a:t>
            </a:r>
            <a:r>
              <a:rPr lang="en-US" altLang="en-US" i="1" dirty="0" err="1"/>
              <a:t>avg_salary</a:t>
            </a:r>
            <a:r>
              <a:rPr lang="en-US" altLang="en-US" i="1" dirty="0"/>
              <a:t> </a:t>
            </a:r>
            <a:r>
              <a:rPr lang="en-US" altLang="en-US" dirty="0"/>
              <a:t>&gt; 42000;</a:t>
            </a:r>
          </a:p>
          <a:p>
            <a:pPr>
              <a:tabLst>
                <a:tab pos="859631" algn="l"/>
                <a:tab pos="1206104" algn="l"/>
                <a:tab pos="1283494" algn="l"/>
              </a:tabLst>
            </a:pPr>
            <a:endParaRPr lang="en-US" altLang="en-US" dirty="0"/>
          </a:p>
          <a:p>
            <a:pPr>
              <a:buNone/>
              <a:tabLst>
                <a:tab pos="859631" algn="l"/>
                <a:tab pos="1206104" algn="l"/>
                <a:tab pos="1283494" algn="l"/>
              </a:tabLst>
            </a:pPr>
            <a:endParaRPr lang="en-US" altLang="en-US" dirty="0"/>
          </a:p>
        </p:txBody>
      </p:sp>
    </p:spTree>
    <p:extLst>
      <p:ext uri="{BB962C8B-B14F-4D97-AF65-F5344CB8AC3E}">
        <p14:creationId xmlns:p14="http://schemas.microsoft.com/office/powerpoint/2010/main" val="179612315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p:txBody>
          <a:bodyPr/>
          <a:lstStyle/>
          <a:p>
            <a:r>
              <a:rPr lang="en-US" altLang="en-US" dirty="0"/>
              <a:t>With Clause</a:t>
            </a:r>
          </a:p>
        </p:txBody>
      </p:sp>
      <p:sp>
        <p:nvSpPr>
          <p:cNvPr id="45058" name="Rectangle 3"/>
          <p:cNvSpPr>
            <a:spLocks noGrp="1" noChangeArrowheads="1"/>
          </p:cNvSpPr>
          <p:nvPr>
            <p:ph idx="1"/>
          </p:nvPr>
        </p:nvSpPr>
        <p:spPr/>
        <p:txBody>
          <a:bodyPr/>
          <a:lstStyle/>
          <a:p>
            <a:r>
              <a:rPr lang="en-US" altLang="en-US" dirty="0"/>
              <a:t>The </a:t>
            </a:r>
            <a:r>
              <a:rPr lang="en-US" altLang="en-US" b="1" dirty="0">
                <a:solidFill>
                  <a:srgbClr val="002060"/>
                </a:solidFill>
              </a:rPr>
              <a:t>with</a:t>
            </a:r>
            <a:r>
              <a:rPr lang="en-US" altLang="en-US" dirty="0"/>
              <a:t> clause provides a way of defining a temporary relation whose definition is available only to the query in which the </a:t>
            </a:r>
            <a:r>
              <a:rPr lang="en-US" altLang="en-US" b="1" dirty="0"/>
              <a:t>with</a:t>
            </a:r>
            <a:r>
              <a:rPr lang="en-US" altLang="en-US" b="1" dirty="0">
                <a:solidFill>
                  <a:schemeClr val="tx2"/>
                </a:solidFill>
              </a:rPr>
              <a:t> </a:t>
            </a:r>
            <a:r>
              <a:rPr lang="en-US" altLang="en-US" dirty="0"/>
              <a:t>clause occurs. </a:t>
            </a:r>
          </a:p>
          <a:p>
            <a:r>
              <a:rPr lang="en-US" altLang="en-US" dirty="0"/>
              <a:t>Find all departments with the maximum budget </a:t>
            </a:r>
            <a:br>
              <a:rPr lang="en-US" altLang="en-US" dirty="0"/>
            </a:br>
            <a:r>
              <a:rPr lang="en-US" altLang="en-US" sz="600" dirty="0"/>
              <a:t> </a:t>
            </a:r>
            <a:br>
              <a:rPr lang="en-US" altLang="en-US" b="1" dirty="0"/>
            </a:br>
            <a:r>
              <a:rPr lang="en-US" altLang="en-US" b="1" dirty="0"/>
              <a:t>     with </a:t>
            </a:r>
            <a:r>
              <a:rPr lang="en-US" altLang="en-US" i="1" dirty="0" err="1"/>
              <a:t>max_budget</a:t>
            </a:r>
            <a:r>
              <a:rPr lang="en-US" altLang="en-US" i="1" dirty="0"/>
              <a:t> </a:t>
            </a:r>
            <a:r>
              <a:rPr lang="en-US" altLang="en-US" dirty="0"/>
              <a:t>(</a:t>
            </a:r>
            <a:r>
              <a:rPr lang="en-US" altLang="en-US" i="1" dirty="0"/>
              <a:t>value</a:t>
            </a:r>
            <a:r>
              <a:rPr lang="en-US" altLang="en-US" dirty="0"/>
              <a:t>) </a:t>
            </a:r>
            <a:r>
              <a:rPr lang="en-US" altLang="en-US" b="1" dirty="0"/>
              <a:t>as </a:t>
            </a:r>
            <a:br>
              <a:rPr lang="en-US" altLang="en-US" b="1" dirty="0"/>
            </a:br>
            <a:r>
              <a:rPr lang="en-US" altLang="en-US" b="1" dirty="0"/>
              <a:t>             </a:t>
            </a:r>
            <a:r>
              <a:rPr lang="en-US" altLang="en-US" dirty="0"/>
              <a:t>(</a:t>
            </a:r>
            <a:r>
              <a:rPr lang="en-US" altLang="en-US" b="1" dirty="0"/>
              <a:t>select max</a:t>
            </a:r>
            <a:r>
              <a:rPr lang="en-US" altLang="en-US" dirty="0"/>
              <a:t>(</a:t>
            </a:r>
            <a:r>
              <a:rPr lang="en-US" altLang="en-US" i="1" dirty="0"/>
              <a:t>budget</a:t>
            </a:r>
            <a:r>
              <a:rPr lang="en-US" altLang="en-US" dirty="0"/>
              <a:t>)</a:t>
            </a:r>
            <a:br>
              <a:rPr lang="en-US" altLang="en-US" dirty="0"/>
            </a:br>
            <a:r>
              <a:rPr lang="en-US" altLang="en-US" dirty="0"/>
              <a:t>              </a:t>
            </a:r>
            <a:r>
              <a:rPr lang="en-US" altLang="en-US" b="1" dirty="0"/>
              <a:t>from </a:t>
            </a:r>
            <a:r>
              <a:rPr lang="en-US" altLang="en-US" i="1" dirty="0"/>
              <a:t>department</a:t>
            </a:r>
            <a:r>
              <a:rPr lang="en-US" altLang="en-US" dirty="0"/>
              <a:t>)</a:t>
            </a:r>
            <a:br>
              <a:rPr lang="en-US" altLang="en-US" dirty="0"/>
            </a:br>
            <a:r>
              <a:rPr lang="en-US" altLang="en-US" dirty="0"/>
              <a:t>     </a:t>
            </a:r>
            <a:r>
              <a:rPr lang="en-US" altLang="en-US" b="1" dirty="0"/>
              <a:t>select </a:t>
            </a:r>
            <a:r>
              <a:rPr lang="en-US" altLang="en-US" i="1" dirty="0"/>
              <a:t>department.name</a:t>
            </a:r>
            <a:br>
              <a:rPr lang="en-US" altLang="en-US" i="1" dirty="0"/>
            </a:br>
            <a:r>
              <a:rPr lang="en-US" altLang="en-US" i="1" dirty="0"/>
              <a:t>     </a:t>
            </a:r>
            <a:r>
              <a:rPr lang="en-US" altLang="en-US" b="1" dirty="0"/>
              <a:t>from </a:t>
            </a:r>
            <a:r>
              <a:rPr lang="en-US" altLang="en-US" i="1" dirty="0"/>
              <a:t>department</a:t>
            </a:r>
            <a:r>
              <a:rPr lang="en-US" altLang="en-US" dirty="0"/>
              <a:t>, </a:t>
            </a:r>
            <a:r>
              <a:rPr lang="en-US" altLang="en-US" i="1" dirty="0" err="1"/>
              <a:t>max_budget</a:t>
            </a:r>
            <a:br>
              <a:rPr lang="en-US" altLang="en-US" i="1" dirty="0"/>
            </a:br>
            <a:r>
              <a:rPr lang="en-US" altLang="en-US" i="1" dirty="0"/>
              <a:t>     </a:t>
            </a:r>
            <a:r>
              <a:rPr lang="en-US" altLang="en-US" b="1" dirty="0"/>
              <a:t>where </a:t>
            </a:r>
            <a:r>
              <a:rPr lang="en-US" altLang="en-US" i="1" dirty="0" err="1"/>
              <a:t>department</a:t>
            </a:r>
            <a:r>
              <a:rPr lang="en-US" altLang="en-US" dirty="0" err="1"/>
              <a:t>.</a:t>
            </a:r>
            <a:r>
              <a:rPr lang="en-US" altLang="en-US" i="1" dirty="0" err="1"/>
              <a:t>budget</a:t>
            </a:r>
            <a:r>
              <a:rPr lang="en-US" altLang="en-US" i="1" dirty="0"/>
              <a:t> </a:t>
            </a:r>
            <a:r>
              <a:rPr lang="en-US" altLang="en-US" dirty="0"/>
              <a:t>= </a:t>
            </a:r>
            <a:r>
              <a:rPr lang="en-US" altLang="en-US" i="1" dirty="0" err="1"/>
              <a:t>max_budget.value</a:t>
            </a:r>
            <a:r>
              <a:rPr lang="en-US" altLang="en-US" dirty="0"/>
              <a:t>;</a:t>
            </a:r>
          </a:p>
        </p:txBody>
      </p:sp>
    </p:spTree>
    <p:extLst>
      <p:ext uri="{BB962C8B-B14F-4D97-AF65-F5344CB8AC3E}">
        <p14:creationId xmlns:p14="http://schemas.microsoft.com/office/powerpoint/2010/main" val="78283931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r>
              <a:rPr lang="en-US" altLang="en-US" dirty="0"/>
              <a:t>Complex Queries using With Clause</a:t>
            </a:r>
          </a:p>
        </p:txBody>
      </p:sp>
      <p:sp>
        <p:nvSpPr>
          <p:cNvPr id="46082" name="Rectangle 3"/>
          <p:cNvSpPr>
            <a:spLocks noGrp="1" noChangeArrowheads="1"/>
          </p:cNvSpPr>
          <p:nvPr>
            <p:ph idx="1"/>
          </p:nvPr>
        </p:nvSpPr>
        <p:spPr/>
        <p:txBody>
          <a:bodyPr/>
          <a:lstStyle/>
          <a:p>
            <a:r>
              <a:rPr lang="en-US" altLang="en-US" dirty="0"/>
              <a:t>Find all departments where the total salary is greater than the average of the total salary at all departments</a:t>
            </a:r>
          </a:p>
        </p:txBody>
      </p:sp>
      <p:sp>
        <p:nvSpPr>
          <p:cNvPr id="46083" name="Text Box 4"/>
          <p:cNvSpPr txBox="1">
            <a:spLocks noChangeArrowheads="1"/>
          </p:cNvSpPr>
          <p:nvPr/>
        </p:nvSpPr>
        <p:spPr bwMode="auto">
          <a:xfrm>
            <a:off x="2314853" y="1381221"/>
            <a:ext cx="5143527" cy="2054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with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_total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sum</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group by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dept_total.value</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p:txBody>
      </p:sp>
    </p:spTree>
    <p:extLst>
      <p:ext uri="{BB962C8B-B14F-4D97-AF65-F5344CB8AC3E}">
        <p14:creationId xmlns:p14="http://schemas.microsoft.com/office/powerpoint/2010/main" val="31792465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Rectangle 2"/>
          <p:cNvSpPr>
            <a:spLocks noGrp="1" noChangeArrowheads="1"/>
          </p:cNvSpPr>
          <p:nvPr>
            <p:ph type="title"/>
          </p:nvPr>
        </p:nvSpPr>
        <p:spPr/>
        <p:txBody>
          <a:bodyPr/>
          <a:lstStyle/>
          <a:p>
            <a:r>
              <a:rPr lang="en-US" altLang="en-US" dirty="0"/>
              <a:t>Scalar Subquery</a:t>
            </a:r>
          </a:p>
        </p:txBody>
      </p:sp>
      <p:sp>
        <p:nvSpPr>
          <p:cNvPr id="60418" name="Rectangle 3"/>
          <p:cNvSpPr>
            <a:spLocks noGrp="1" noChangeArrowheads="1"/>
          </p:cNvSpPr>
          <p:nvPr>
            <p:ph idx="1"/>
          </p:nvPr>
        </p:nvSpPr>
        <p:spPr/>
        <p:txBody>
          <a:bodyPr/>
          <a:lstStyle/>
          <a:p>
            <a:r>
              <a:rPr lang="en-US" altLang="en-US" dirty="0"/>
              <a:t>Scalar subquery is one which is used where a single value is expected</a:t>
            </a:r>
          </a:p>
          <a:p>
            <a:r>
              <a:rPr lang="en-US" altLang="en-US" dirty="0"/>
              <a:t>List all departments along with the number of instructors in each department</a:t>
            </a:r>
          </a:p>
          <a:p>
            <a:pPr>
              <a:buFont typeface="Monotype Sorts" charset="2"/>
              <a:buNone/>
            </a:pPr>
            <a:r>
              <a:rPr lang="en-US" altLang="en-US" b="1" dirty="0"/>
              <a:t>	select </a:t>
            </a:r>
            <a:r>
              <a:rPr lang="en-US" altLang="en-US" i="1" dirty="0"/>
              <a:t>dept_name</a:t>
            </a:r>
            <a:r>
              <a:rPr lang="en-US" altLang="en-US" dirty="0"/>
              <a:t>, </a:t>
            </a:r>
            <a:br>
              <a:rPr lang="en-US" altLang="en-US" dirty="0"/>
            </a:br>
            <a:r>
              <a:rPr lang="en-US" altLang="en-US" dirty="0"/>
              <a:t>             ( </a:t>
            </a:r>
            <a:r>
              <a:rPr lang="en-US" altLang="en-US" b="1" dirty="0"/>
              <a:t>select count</a:t>
            </a:r>
            <a:r>
              <a:rPr lang="en-US" altLang="en-US" dirty="0"/>
              <a:t>(*) </a:t>
            </a:r>
            <a:br>
              <a:rPr lang="en-US" altLang="en-US" dirty="0"/>
            </a:br>
            <a:r>
              <a:rPr lang="en-US" altLang="en-US" dirty="0"/>
              <a:t>                </a:t>
            </a:r>
            <a:r>
              <a:rPr lang="en-US" altLang="en-US" b="1" dirty="0"/>
              <a:t>from </a:t>
            </a:r>
            <a:r>
              <a:rPr lang="en-US" altLang="en-US" i="1" dirty="0"/>
              <a:t>instructor </a:t>
            </a:r>
            <a:br>
              <a:rPr lang="en-US" altLang="en-US" i="1" dirty="0"/>
            </a:br>
            <a:r>
              <a:rPr lang="en-US" altLang="en-US" i="1" dirty="0"/>
              <a:t>                </a:t>
            </a:r>
            <a:r>
              <a:rPr lang="en-US" altLang="en-US" b="1" dirty="0"/>
              <a:t>where </a:t>
            </a:r>
            <a:r>
              <a:rPr lang="en-US" altLang="en-US" i="1" dirty="0" err="1"/>
              <a:t>department</a:t>
            </a:r>
            <a:r>
              <a:rPr lang="en-US" altLang="en-US" dirty="0" err="1"/>
              <a:t>.</a:t>
            </a:r>
            <a:r>
              <a:rPr lang="en-US" altLang="en-US" i="1" dirty="0" err="1"/>
              <a:t>dept_name</a:t>
            </a:r>
            <a:r>
              <a:rPr lang="en-US" altLang="en-US" i="1" dirty="0"/>
              <a:t> </a:t>
            </a:r>
            <a:r>
              <a:rPr lang="en-US" altLang="en-US" dirty="0"/>
              <a:t>= </a:t>
            </a:r>
            <a:r>
              <a:rPr lang="en-US" altLang="en-US" i="1" dirty="0" err="1"/>
              <a:t>instructor</a:t>
            </a:r>
            <a:r>
              <a:rPr lang="en-US" altLang="en-US" dirty="0" err="1"/>
              <a:t>.</a:t>
            </a:r>
            <a:r>
              <a:rPr lang="en-US" altLang="en-US" i="1" dirty="0" err="1"/>
              <a:t>dept_name</a:t>
            </a:r>
            <a:r>
              <a:rPr lang="en-US" altLang="en-US" dirty="0"/>
              <a:t>)</a:t>
            </a:r>
            <a:br>
              <a:rPr lang="en-US" altLang="en-US" dirty="0"/>
            </a:br>
            <a:r>
              <a:rPr lang="en-US" altLang="en-US" dirty="0"/>
              <a:t>             </a:t>
            </a:r>
            <a:r>
              <a:rPr lang="en-US" altLang="en-US" b="1" dirty="0"/>
              <a:t>as </a:t>
            </a:r>
            <a:r>
              <a:rPr lang="en-US" altLang="en-US" i="1" dirty="0" err="1"/>
              <a:t>num_instructors</a:t>
            </a:r>
            <a:br>
              <a:rPr lang="en-US" altLang="en-US" i="1" dirty="0"/>
            </a:br>
            <a:r>
              <a:rPr lang="en-US" altLang="en-US" b="1" dirty="0"/>
              <a:t>from </a:t>
            </a:r>
            <a:r>
              <a:rPr lang="en-US" altLang="en-US" i="1" dirty="0"/>
              <a:t>department</a:t>
            </a:r>
            <a:r>
              <a:rPr lang="en-US" altLang="en-US" dirty="0"/>
              <a:t>;</a:t>
            </a:r>
          </a:p>
          <a:p>
            <a:r>
              <a:rPr lang="en-US" altLang="en-US" dirty="0"/>
              <a:t>Runtime error if subquery returns more than one result tuple</a:t>
            </a:r>
          </a:p>
        </p:txBody>
      </p:sp>
    </p:spTree>
    <p:extLst>
      <p:ext uri="{BB962C8B-B14F-4D97-AF65-F5344CB8AC3E}">
        <p14:creationId xmlns:p14="http://schemas.microsoft.com/office/powerpoint/2010/main" val="321659522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Set Membership</a:t>
            </a:r>
          </a:p>
        </p:txBody>
      </p:sp>
      <p:sp>
        <p:nvSpPr>
          <p:cNvPr id="8" name="TextBox 9">
            <a:extLst>
              <a:ext uri="{FF2B5EF4-FFF2-40B4-BE49-F238E27FC236}">
                <a16:creationId xmlns:a16="http://schemas.microsoft.com/office/drawing/2014/main" id="{1EB71C94-DE7D-7242-AFF4-A292E07C58C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115</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6804831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9298" name="Rectangle 2"/>
          <p:cNvSpPr>
            <a:spLocks noGrp="1" noChangeArrowheads="1"/>
          </p:cNvSpPr>
          <p:nvPr>
            <p:ph type="title"/>
          </p:nvPr>
        </p:nvSpPr>
        <p:spPr/>
        <p:txBody>
          <a:bodyPr/>
          <a:lstStyle/>
          <a:p>
            <a:r>
              <a:rPr lang="en-US" altLang="en-US" dirty="0"/>
              <a:t>Set Membership </a:t>
            </a:r>
          </a:p>
        </p:txBody>
      </p:sp>
      <p:sp>
        <p:nvSpPr>
          <p:cNvPr id="49154" name="Rectangle 3"/>
          <p:cNvSpPr>
            <a:spLocks noGrp="1" noChangeArrowheads="1"/>
          </p:cNvSpPr>
          <p:nvPr>
            <p:ph idx="1"/>
          </p:nvPr>
        </p:nvSpPr>
        <p:spPr/>
        <p:txBody>
          <a:bodyPr/>
          <a:lstStyle/>
          <a:p>
            <a:pPr>
              <a:tabLst>
                <a:tab pos="770335" algn="l"/>
              </a:tabLst>
            </a:pPr>
            <a:r>
              <a:rPr lang="en-US" altLang="en-US" dirty="0"/>
              <a:t>Find courses offered in Fall 2017 and in Spring 2018</a:t>
            </a:r>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r>
              <a:rPr lang="en-US" altLang="en-US" dirty="0"/>
              <a:t>Find courses offered in Fall 2017 but not in Spring 2018</a:t>
            </a:r>
          </a:p>
          <a:p>
            <a:pPr>
              <a:tabLst>
                <a:tab pos="770335" algn="l"/>
              </a:tabLst>
            </a:pPr>
            <a:endParaRPr lang="en-US" altLang="en-US" dirty="0"/>
          </a:p>
          <a:p>
            <a:pPr>
              <a:tabLst>
                <a:tab pos="770335" algn="l"/>
              </a:tabLst>
            </a:pPr>
            <a:endParaRPr lang="en-US" altLang="en-US" dirty="0"/>
          </a:p>
        </p:txBody>
      </p:sp>
      <p:sp>
        <p:nvSpPr>
          <p:cNvPr id="49156" name="Text Box 5"/>
          <p:cNvSpPr txBox="1">
            <a:spLocks noChangeArrowheads="1"/>
          </p:cNvSpPr>
          <p:nvPr/>
        </p:nvSpPr>
        <p:spPr bwMode="auto">
          <a:xfrm>
            <a:off x="2362200" y="1174095"/>
            <a:ext cx="466248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'Fall'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2017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b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'Spring'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2018);</a:t>
            </a:r>
          </a:p>
        </p:txBody>
      </p:sp>
      <p:sp>
        <p:nvSpPr>
          <p:cNvPr id="49157" name="Text Box 6"/>
          <p:cNvSpPr txBox="1">
            <a:spLocks noChangeArrowheads="1"/>
          </p:cNvSpPr>
          <p:nvPr/>
        </p:nvSpPr>
        <p:spPr bwMode="auto">
          <a:xfrm>
            <a:off x="2362200" y="2770039"/>
            <a:ext cx="493990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'Fall'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2017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b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not in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'Spring'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2018);</a:t>
            </a:r>
          </a:p>
        </p:txBody>
      </p:sp>
    </p:spTree>
    <p:extLst>
      <p:ext uri="{BB962C8B-B14F-4D97-AF65-F5344CB8AC3E}">
        <p14:creationId xmlns:p14="http://schemas.microsoft.com/office/powerpoint/2010/main" val="172004953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1346" name="Rectangle 2"/>
          <p:cNvSpPr>
            <a:spLocks noGrp="1" noChangeArrowheads="1"/>
          </p:cNvSpPr>
          <p:nvPr>
            <p:ph type="title"/>
          </p:nvPr>
        </p:nvSpPr>
        <p:spPr/>
        <p:txBody>
          <a:bodyPr/>
          <a:lstStyle/>
          <a:p>
            <a:r>
              <a:rPr lang="en-US" altLang="en-US" dirty="0"/>
              <a:t>Set Membership (Cont.)</a:t>
            </a:r>
          </a:p>
        </p:txBody>
      </p:sp>
      <p:sp>
        <p:nvSpPr>
          <p:cNvPr id="50178" name="Rectangle 3"/>
          <p:cNvSpPr>
            <a:spLocks noGrp="1" noChangeArrowheads="1"/>
          </p:cNvSpPr>
          <p:nvPr>
            <p:ph idx="1"/>
          </p:nvPr>
        </p:nvSpPr>
        <p:spPr/>
        <p:txBody>
          <a:bodyPr/>
          <a:lstStyle/>
          <a:p>
            <a:pPr defTabSz="686991">
              <a:tabLst>
                <a:tab pos="513160" algn="l"/>
                <a:tab pos="938213" algn="l"/>
              </a:tabLst>
            </a:pPr>
            <a:r>
              <a:rPr lang="en-US" altLang="en-US" dirty="0"/>
              <a:t>Name all instructors whose name is neither “Mozart” nor Einstein”</a:t>
            </a:r>
          </a:p>
          <a:p>
            <a:pPr marL="0" indent="0" defTabSz="686991">
              <a:buNone/>
              <a:tabLst>
                <a:tab pos="513160" algn="l"/>
                <a:tab pos="938213" algn="l"/>
              </a:tabLst>
            </a:pPr>
            <a:endParaRPr lang="en-US" altLang="en-US" sz="600" dirty="0"/>
          </a:p>
          <a:p>
            <a:pPr>
              <a:spcBef>
                <a:spcPts val="0"/>
              </a:spcBef>
              <a:buNone/>
            </a:pPr>
            <a:r>
              <a:rPr lang="en-US" altLang="en-US" dirty="0"/>
              <a:t>                 </a:t>
            </a:r>
            <a:r>
              <a:rPr lang="en-US" altLang="en-US" b="1" dirty="0"/>
              <a:t>select distinct </a:t>
            </a:r>
            <a:r>
              <a:rPr lang="en-US" altLang="en-US" i="1" dirty="0"/>
              <a:t>name</a:t>
            </a:r>
            <a:endParaRPr lang="en-US" altLang="en-US" dirty="0"/>
          </a:p>
          <a:p>
            <a:pPr>
              <a:spcBef>
                <a:spcPts val="0"/>
              </a:spcBef>
              <a:buNone/>
            </a:pPr>
            <a:r>
              <a:rPr lang="en-US" altLang="en-US" b="1" dirty="0"/>
              <a:t>                 from </a:t>
            </a:r>
            <a:r>
              <a:rPr lang="en-US" altLang="en-US" i="1" dirty="0"/>
              <a:t>instructor</a:t>
            </a:r>
          </a:p>
          <a:p>
            <a:pPr>
              <a:spcBef>
                <a:spcPts val="0"/>
              </a:spcBef>
              <a:buNone/>
            </a:pPr>
            <a:r>
              <a:rPr lang="en-US" altLang="en-US" b="1" dirty="0"/>
              <a:t>                 where </a:t>
            </a:r>
            <a:r>
              <a:rPr lang="en-US" altLang="en-US" dirty="0"/>
              <a:t> </a:t>
            </a:r>
            <a:r>
              <a:rPr lang="en-US" altLang="en-US" i="1" dirty="0"/>
              <a:t>name </a:t>
            </a:r>
            <a:r>
              <a:rPr lang="en-US" altLang="en-US" b="1" dirty="0"/>
              <a:t>not in </a:t>
            </a:r>
            <a:r>
              <a:rPr lang="en-US" altLang="en-US" dirty="0"/>
              <a:t>('Mozart', 'Einstein') </a:t>
            </a:r>
          </a:p>
          <a:p>
            <a:pPr>
              <a:buNone/>
            </a:pPr>
            <a:endParaRPr lang="en-US" altLang="en-US" sz="600" dirty="0"/>
          </a:p>
          <a:p>
            <a:pPr defTabSz="686991">
              <a:tabLst>
                <a:tab pos="513160" algn="l"/>
                <a:tab pos="938213" algn="l"/>
              </a:tabLst>
            </a:pPr>
            <a:r>
              <a:rPr lang="en-US" altLang="en-US" dirty="0"/>
              <a:t>Find the total number of (distinct) students who have taken course sections taught by the instructor with </a:t>
            </a:r>
            <a:r>
              <a:rPr lang="en-US" altLang="en-US" i="1" dirty="0"/>
              <a:t>ID </a:t>
            </a:r>
            <a:r>
              <a:rPr lang="en-US" altLang="en-US" dirty="0"/>
              <a:t>10101</a:t>
            </a:r>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sz="600" dirty="0"/>
          </a:p>
          <a:p>
            <a:pPr defTabSz="686991">
              <a:tabLst>
                <a:tab pos="513160" algn="l"/>
                <a:tab pos="938213" algn="l"/>
              </a:tabLst>
            </a:pPr>
            <a:r>
              <a:rPr lang="en-US" altLang="en-US" dirty="0"/>
              <a:t>Note: Above query can be written in a much simpler manner.  </a:t>
            </a:r>
            <a:br>
              <a:rPr lang="en-US" altLang="en-US" dirty="0"/>
            </a:br>
            <a:r>
              <a:rPr lang="en-US" altLang="en-US" dirty="0"/>
              <a:t>The formulation above is simply to illustrate SQL features</a:t>
            </a:r>
          </a:p>
          <a:p>
            <a:pPr defTabSz="686991">
              <a:tabLst>
                <a:tab pos="513160" algn="l"/>
                <a:tab pos="938213" algn="l"/>
              </a:tabLst>
            </a:pPr>
            <a:endParaRPr lang="en-US" altLang="en-US" i="1" dirty="0"/>
          </a:p>
        </p:txBody>
      </p:sp>
      <p:sp>
        <p:nvSpPr>
          <p:cNvPr id="50180" name="Text Box 5"/>
          <p:cNvSpPr txBox="1">
            <a:spLocks noChangeArrowheads="1"/>
          </p:cNvSpPr>
          <p:nvPr/>
        </p:nvSpPr>
        <p:spPr bwMode="auto">
          <a:xfrm>
            <a:off x="2495809" y="2483466"/>
            <a:ext cx="4826050" cy="1823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count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distinct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takes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 </a:t>
            </a:r>
            <a:b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teaches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teaches</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10101);</a:t>
            </a: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059847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p:txBody>
          <a:bodyPr/>
          <a:lstStyle/>
          <a:p>
            <a:r>
              <a:rPr lang="en-US" altLang="en-US" dirty="0"/>
              <a:t>Set Comparison – </a:t>
            </a:r>
            <a:r>
              <a:rPr lang="ja-JP" altLang="en-US" dirty="0"/>
              <a:t>“</a:t>
            </a:r>
            <a:r>
              <a:rPr lang="en-US" altLang="ja-JP" dirty="0"/>
              <a:t>some</a:t>
            </a:r>
            <a:r>
              <a:rPr lang="ja-JP" altLang="en-US" dirty="0"/>
              <a:t>”</a:t>
            </a:r>
            <a:r>
              <a:rPr lang="en-US" altLang="ja-JP" dirty="0"/>
              <a:t> Clause</a:t>
            </a:r>
            <a:endParaRPr lang="en-US" altLang="en-US" dirty="0"/>
          </a:p>
        </p:txBody>
      </p:sp>
      <p:sp>
        <p:nvSpPr>
          <p:cNvPr id="51202" name="Rectangle 3"/>
          <p:cNvSpPr>
            <a:spLocks noGrp="1" noChangeArrowheads="1"/>
          </p:cNvSpPr>
          <p:nvPr>
            <p:ph idx="1"/>
          </p:nvPr>
        </p:nvSpPr>
        <p:spPr/>
        <p:txBody>
          <a:bodyPr/>
          <a:lstStyle/>
          <a:p>
            <a:pPr defTabSz="686991">
              <a:tabLst>
                <a:tab pos="1372791" algn="l"/>
              </a:tabLst>
            </a:pPr>
            <a:r>
              <a:rPr lang="en-US" altLang="en-US" dirty="0"/>
              <a:t>Find names of instructors with salary greater than that of some (at least one) instructor in the Biology department.</a:t>
            </a:r>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r>
              <a:rPr lang="en-US" altLang="en-US" dirty="0"/>
              <a:t>Same query using &gt; </a:t>
            </a:r>
            <a:r>
              <a:rPr lang="en-US" altLang="en-US" b="1" dirty="0"/>
              <a:t>some</a:t>
            </a:r>
            <a:r>
              <a:rPr lang="en-US" altLang="en-US" dirty="0"/>
              <a:t> clause</a:t>
            </a:r>
          </a:p>
        </p:txBody>
      </p:sp>
      <p:sp>
        <p:nvSpPr>
          <p:cNvPr id="51204" name="Text Box 5"/>
          <p:cNvSpPr txBox="1">
            <a:spLocks noChangeArrowheads="1"/>
          </p:cNvSpPr>
          <p:nvPr/>
        </p:nvSpPr>
        <p:spPr bwMode="auto">
          <a:xfrm>
            <a:off x="2611041" y="2464420"/>
            <a:ext cx="42433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some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
        <p:nvSpPr>
          <p:cNvPr id="51205" name="Text Box 6"/>
          <p:cNvSpPr txBox="1">
            <a:spLocks noChangeArrowheads="1"/>
          </p:cNvSpPr>
          <p:nvPr/>
        </p:nvSpPr>
        <p:spPr bwMode="auto">
          <a:xfrm>
            <a:off x="2607469" y="1354850"/>
            <a:ext cx="39564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S.dept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365536521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ChangeArrowheads="1"/>
          </p:cNvSpPr>
          <p:nvPr>
            <p:ph type="title"/>
          </p:nvPr>
        </p:nvSpPr>
        <p:spPr/>
        <p:txBody>
          <a:bodyPr/>
          <a:lstStyle/>
          <a:p>
            <a:r>
              <a:rPr lang="en-US" altLang="en-US" dirty="0"/>
              <a:t>Definition of  </a:t>
            </a:r>
            <a:r>
              <a:rPr lang="ja-JP" altLang="en-US" dirty="0"/>
              <a:t>“</a:t>
            </a:r>
            <a:r>
              <a:rPr lang="en-US" altLang="ja-JP" dirty="0"/>
              <a:t>some</a:t>
            </a:r>
            <a:r>
              <a:rPr lang="ja-JP" altLang="en-US" dirty="0"/>
              <a:t>”</a:t>
            </a:r>
            <a:r>
              <a:rPr lang="en-US" altLang="ja-JP" dirty="0"/>
              <a:t> Clause</a:t>
            </a:r>
            <a:endParaRPr lang="en-US" altLang="en-US" dirty="0"/>
          </a:p>
        </p:txBody>
      </p:sp>
      <p:sp>
        <p:nvSpPr>
          <p:cNvPr id="52226" name="Rectangle 3"/>
          <p:cNvSpPr>
            <a:spLocks noGrp="1" noChangeArrowheads="1"/>
          </p:cNvSpPr>
          <p:nvPr>
            <p:ph idx="1"/>
          </p:nvPr>
        </p:nvSpPr>
        <p:spPr/>
        <p:txBody>
          <a:bodyPr/>
          <a:lstStyle/>
          <a:p>
            <a:r>
              <a:rPr lang="en-US" altLang="en-US" dirty="0"/>
              <a:t>F &lt;comp&gt; </a:t>
            </a:r>
            <a:r>
              <a:rPr lang="en-US" altLang="en-US" b="1" dirty="0"/>
              <a:t>some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 </a:t>
            </a:r>
            <a:r>
              <a:rPr lang="en-US" altLang="en-US" dirty="0">
                <a:sym typeface="Symbol" panose="05050102010706020507" pitchFamily="18" charset="2"/>
              </a:rPr>
              <a:t>such that (F &lt;comp&gt; </a:t>
            </a:r>
            <a:r>
              <a:rPr lang="en-US" altLang="en-US" i="1" dirty="0">
                <a:sym typeface="Symbol" panose="05050102010706020507" pitchFamily="18" charset="2"/>
              </a:rPr>
              <a:t>t </a:t>
            </a:r>
            <a:r>
              <a:rPr lang="en-US" altLang="en-US" dirty="0">
                <a:sym typeface="Symbol" panose="05050102010706020507" pitchFamily="18" charset="2"/>
              </a:rPr>
              <a:t>)</a:t>
            </a:r>
            <a:br>
              <a:rPr lang="en-US" altLang="en-US" i="1" dirty="0">
                <a:sym typeface="Symbol" panose="05050102010706020507" pitchFamily="18" charset="2"/>
              </a:rPr>
            </a:br>
            <a:r>
              <a:rPr lang="en-US" altLang="en-US" dirty="0">
                <a:sym typeface="Symbol" panose="05050102010706020507" pitchFamily="18" charset="2"/>
              </a:rPr>
              <a:t>Where &lt;comp&gt; can be:      </a:t>
            </a:r>
            <a:endParaRPr lang="en-US" altLang="en-US" dirty="0"/>
          </a:p>
        </p:txBody>
      </p:sp>
      <p:grpSp>
        <p:nvGrpSpPr>
          <p:cNvPr id="2" name="Group 1"/>
          <p:cNvGrpSpPr>
            <a:grpSpLocks/>
          </p:cNvGrpSpPr>
          <p:nvPr/>
        </p:nvGrpSpPr>
        <p:grpSpPr bwMode="auto">
          <a:xfrm>
            <a:off x="2277666" y="1464469"/>
            <a:ext cx="5854303" cy="3175397"/>
            <a:chOff x="809625" y="1952625"/>
            <a:chExt cx="7805738" cy="4233863"/>
          </a:xfrm>
        </p:grpSpPr>
        <p:grpSp>
          <p:nvGrpSpPr>
            <p:cNvPr id="3" name="Group 4"/>
            <p:cNvGrpSpPr>
              <a:grpSpLocks/>
            </p:cNvGrpSpPr>
            <p:nvPr/>
          </p:nvGrpSpPr>
          <p:grpSpPr bwMode="auto">
            <a:xfrm>
              <a:off x="2105025" y="1952625"/>
              <a:ext cx="457200" cy="1066800"/>
              <a:chOff x="2448" y="1296"/>
              <a:chExt cx="288" cy="960"/>
            </a:xfrm>
          </p:grpSpPr>
          <p:sp>
            <p:nvSpPr>
              <p:cNvPr id="52246"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47"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48"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2229" name="Text Box 8"/>
            <p:cNvSpPr txBox="1">
              <a:spLocks noChangeArrowheads="1"/>
            </p:cNvSpPr>
            <p:nvPr/>
          </p:nvSpPr>
          <p:spPr bwMode="auto">
            <a:xfrm>
              <a:off x="830262" y="2257425"/>
              <a:ext cx="1350961"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30" name="Text Box 9"/>
            <p:cNvSpPr txBox="1">
              <a:spLocks noChangeArrowheads="1"/>
            </p:cNvSpPr>
            <p:nvPr/>
          </p:nvSpPr>
          <p:spPr bwMode="auto">
            <a:xfrm>
              <a:off x="2638425" y="2257425"/>
              <a:ext cx="9144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31" name="Rectangle 10"/>
            <p:cNvSpPr>
              <a:spLocks noChangeArrowheads="1"/>
            </p:cNvSpPr>
            <p:nvPr/>
          </p:nvSpPr>
          <p:spPr bwMode="auto">
            <a:xfrm>
              <a:off x="2105025" y="3118035"/>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2" name="Rectangle 11"/>
            <p:cNvSpPr>
              <a:spLocks noChangeArrowheads="1"/>
            </p:cNvSpPr>
            <p:nvPr/>
          </p:nvSpPr>
          <p:spPr bwMode="auto">
            <a:xfrm>
              <a:off x="2105025" y="3476625"/>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3" name="Rectangle 12"/>
            <p:cNvSpPr>
              <a:spLocks noChangeArrowheads="1"/>
            </p:cNvSpPr>
            <p:nvPr/>
          </p:nvSpPr>
          <p:spPr bwMode="auto">
            <a:xfrm>
              <a:off x="2105025" y="39306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4" name="Text Box 13"/>
            <p:cNvSpPr txBox="1">
              <a:spLocks noChangeArrowheads="1"/>
            </p:cNvSpPr>
            <p:nvPr/>
          </p:nvSpPr>
          <p:spPr bwMode="auto">
            <a:xfrm>
              <a:off x="2638425" y="34163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2235" name="Rectangle 14"/>
            <p:cNvSpPr>
              <a:spLocks noChangeArrowheads="1"/>
            </p:cNvSpPr>
            <p:nvPr/>
          </p:nvSpPr>
          <p:spPr bwMode="auto">
            <a:xfrm>
              <a:off x="2105025" y="42354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6" name="Rectangle 15"/>
            <p:cNvSpPr>
              <a:spLocks noChangeArrowheads="1"/>
            </p:cNvSpPr>
            <p:nvPr/>
          </p:nvSpPr>
          <p:spPr bwMode="auto">
            <a:xfrm>
              <a:off x="2105025" y="47720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7" name="Rectangle 16"/>
            <p:cNvSpPr>
              <a:spLocks noChangeArrowheads="1"/>
            </p:cNvSpPr>
            <p:nvPr/>
          </p:nvSpPr>
          <p:spPr bwMode="auto">
            <a:xfrm>
              <a:off x="2105025" y="5076825"/>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8" name="Text Box 17"/>
            <p:cNvSpPr txBox="1">
              <a:spLocks noChangeArrowheads="1"/>
            </p:cNvSpPr>
            <p:nvPr/>
          </p:nvSpPr>
          <p:spPr bwMode="auto">
            <a:xfrm>
              <a:off x="809625" y="5000625"/>
              <a:ext cx="14478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p>
          </p:txBody>
        </p:sp>
        <p:sp>
          <p:nvSpPr>
            <p:cNvPr id="52239" name="Text Box 18"/>
            <p:cNvSpPr txBox="1">
              <a:spLocks noChangeArrowheads="1"/>
            </p:cNvSpPr>
            <p:nvPr/>
          </p:nvSpPr>
          <p:spPr bwMode="auto">
            <a:xfrm>
              <a:off x="2638425" y="5000625"/>
              <a:ext cx="25146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0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5)</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2240" name="Text Box 19"/>
            <p:cNvSpPr txBox="1">
              <a:spLocks noChangeArrowheads="1"/>
            </p:cNvSpPr>
            <p:nvPr/>
          </p:nvSpPr>
          <p:spPr bwMode="auto">
            <a:xfrm>
              <a:off x="3738563" y="2486025"/>
              <a:ext cx="48768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(read:  5 &lt; some tuple in the relation) </a:t>
              </a:r>
            </a:p>
          </p:txBody>
        </p:sp>
        <p:sp>
          <p:nvSpPr>
            <p:cNvPr id="52241" name="Text Box 20"/>
            <p:cNvSpPr txBox="1">
              <a:spLocks noChangeArrowheads="1"/>
            </p:cNvSpPr>
            <p:nvPr/>
          </p:nvSpPr>
          <p:spPr bwMode="auto">
            <a:xfrm>
              <a:off x="844550" y="3402013"/>
              <a:ext cx="1377949"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2" name="Text Box 21"/>
            <p:cNvSpPr txBox="1">
              <a:spLocks noChangeArrowheads="1"/>
            </p:cNvSpPr>
            <p:nvPr/>
          </p:nvSpPr>
          <p:spPr bwMode="auto">
            <a:xfrm>
              <a:off x="2638425" y="4159251"/>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43" name="Text Box 22"/>
            <p:cNvSpPr txBox="1">
              <a:spLocks noChangeArrowheads="1"/>
            </p:cNvSpPr>
            <p:nvPr/>
          </p:nvSpPr>
          <p:spPr bwMode="auto">
            <a:xfrm>
              <a:off x="885825" y="4162425"/>
              <a:ext cx="15240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4" name="Rectangle 23"/>
            <p:cNvSpPr>
              <a:spLocks noChangeArrowheads="1"/>
            </p:cNvSpPr>
            <p:nvPr/>
          </p:nvSpPr>
          <p:spPr bwMode="auto">
            <a:xfrm>
              <a:off x="823913" y="5472113"/>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endPar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endParaRPr>
            </a:p>
          </p:txBody>
        </p:sp>
        <p:sp>
          <p:nvSpPr>
            <p:cNvPr id="52245" name="Line 24"/>
            <p:cNvSpPr>
              <a:spLocks noChangeShapeType="1"/>
            </p:cNvSpPr>
            <p:nvPr/>
          </p:nvSpPr>
          <p:spPr bwMode="auto">
            <a:xfrm flipH="1">
              <a:off x="2919413" y="5840413"/>
              <a:ext cx="122237" cy="2794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2526549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80A1E58-2BD6-3D42-BDA8-13620B1C44F1}"/>
              </a:ext>
            </a:extLst>
          </p:cNvPr>
          <p:cNvSpPr>
            <a:spLocks noGrp="1"/>
          </p:cNvSpPr>
          <p:nvPr>
            <p:ph idx="1"/>
          </p:nvPr>
        </p:nvSpPr>
        <p:spPr/>
        <p:txBody>
          <a:bodyPr/>
          <a:lstStyle/>
          <a:p>
            <a:r>
              <a:rPr lang="en-US" dirty="0"/>
              <a:t>Switch to notebook.</a:t>
            </a:r>
          </a:p>
        </p:txBody>
      </p:sp>
      <p:sp>
        <p:nvSpPr>
          <p:cNvPr id="3" name="Title 2">
            <a:extLst>
              <a:ext uri="{FF2B5EF4-FFF2-40B4-BE49-F238E27FC236}">
                <a16:creationId xmlns:a16="http://schemas.microsoft.com/office/drawing/2014/main" id="{CE5B9184-D2E0-1F49-A315-3A5D5D7801D0}"/>
              </a:ext>
            </a:extLst>
          </p:cNvPr>
          <p:cNvSpPr>
            <a:spLocks noGrp="1"/>
          </p:cNvSpPr>
          <p:nvPr>
            <p:ph type="title"/>
          </p:nvPr>
        </p:nvSpPr>
        <p:spPr/>
        <p:txBody>
          <a:bodyPr/>
          <a:lstStyle/>
          <a:p>
            <a:r>
              <a:rPr lang="en-US" dirty="0"/>
              <a:t>Some Data and Time Functions</a:t>
            </a:r>
          </a:p>
        </p:txBody>
      </p:sp>
    </p:spTree>
    <p:extLst>
      <p:ext uri="{BB962C8B-B14F-4D97-AF65-F5344CB8AC3E}">
        <p14:creationId xmlns:p14="http://schemas.microsoft.com/office/powerpoint/2010/main" val="318721225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7490" name="Rectangle 2"/>
          <p:cNvSpPr>
            <a:spLocks noGrp="1" noChangeArrowheads="1"/>
          </p:cNvSpPr>
          <p:nvPr>
            <p:ph type="title"/>
          </p:nvPr>
        </p:nvSpPr>
        <p:spPr/>
        <p:txBody>
          <a:bodyPr/>
          <a:lstStyle/>
          <a:p>
            <a:r>
              <a:rPr lang="en-US" altLang="en-US" dirty="0"/>
              <a:t>Set Comparison – </a:t>
            </a:r>
            <a:r>
              <a:rPr lang="ja-JP" altLang="en-US" dirty="0"/>
              <a:t>“</a:t>
            </a:r>
            <a:r>
              <a:rPr lang="en-US" altLang="ja-JP" dirty="0"/>
              <a:t>all</a:t>
            </a:r>
            <a:r>
              <a:rPr lang="ja-JP" altLang="en-US" dirty="0"/>
              <a:t>”</a:t>
            </a:r>
            <a:r>
              <a:rPr lang="en-US" altLang="ja-JP" dirty="0"/>
              <a:t> Clause</a:t>
            </a:r>
            <a:endParaRPr lang="en-US" altLang="en-US" dirty="0"/>
          </a:p>
        </p:txBody>
      </p:sp>
      <p:sp>
        <p:nvSpPr>
          <p:cNvPr id="53250" name="Rectangle 3"/>
          <p:cNvSpPr>
            <a:spLocks noGrp="1" noChangeArrowheads="1"/>
          </p:cNvSpPr>
          <p:nvPr>
            <p:ph idx="1"/>
          </p:nvPr>
        </p:nvSpPr>
        <p:spPr/>
        <p:txBody>
          <a:bodyPr/>
          <a:lstStyle/>
          <a:p>
            <a:pPr>
              <a:tabLst>
                <a:tab pos="1027510" algn="l"/>
                <a:tab pos="1372791" algn="l"/>
              </a:tabLst>
            </a:pPr>
            <a:r>
              <a:rPr lang="en-US" altLang="en-US" dirty="0"/>
              <a:t>Find the names of all instructors whose salary is greater than the salary of all instructors in the Biology department.</a:t>
            </a:r>
          </a:p>
        </p:txBody>
      </p:sp>
      <p:sp>
        <p:nvSpPr>
          <p:cNvPr id="53251" name="Text Box 4"/>
          <p:cNvSpPr txBox="1">
            <a:spLocks noChangeArrowheads="1"/>
          </p:cNvSpPr>
          <p:nvPr/>
        </p:nvSpPr>
        <p:spPr bwMode="auto">
          <a:xfrm>
            <a:off x="2547986" y="1332740"/>
            <a:ext cx="3763565" cy="1073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all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14833921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p:txBody>
          <a:bodyPr/>
          <a:lstStyle/>
          <a:p>
            <a:r>
              <a:rPr lang="en-US" altLang="en-US" dirty="0"/>
              <a:t>Definition of </a:t>
            </a:r>
            <a:r>
              <a:rPr lang="ja-JP" altLang="en-US" dirty="0"/>
              <a:t>“</a:t>
            </a:r>
            <a:r>
              <a:rPr lang="en-US" altLang="ja-JP" dirty="0"/>
              <a:t>all</a:t>
            </a:r>
            <a:r>
              <a:rPr lang="ja-JP" altLang="en-US" dirty="0"/>
              <a:t>”</a:t>
            </a:r>
            <a:r>
              <a:rPr lang="en-US" altLang="ja-JP" dirty="0"/>
              <a:t> Clause</a:t>
            </a:r>
            <a:endParaRPr lang="en-US" altLang="en-US" dirty="0"/>
          </a:p>
        </p:txBody>
      </p:sp>
      <p:sp>
        <p:nvSpPr>
          <p:cNvPr id="54274" name="Rectangle 3"/>
          <p:cNvSpPr>
            <a:spLocks noGrp="1" noChangeArrowheads="1"/>
          </p:cNvSpPr>
          <p:nvPr>
            <p:ph idx="1"/>
          </p:nvPr>
        </p:nvSpPr>
        <p:spPr/>
        <p:txBody>
          <a:bodyPr vert="horz" wrap="square" lIns="67866" tIns="33338" rIns="67866" bIns="33338" numCol="1" anchor="t" anchorCtr="0" compatLnSpc="1">
            <a:prstTxWarp prst="textNoShape">
              <a:avLst/>
            </a:prstTxWarp>
          </a:bodyPr>
          <a:lstStyle/>
          <a:p>
            <a:r>
              <a:rPr lang="en-US" altLang="en-US" dirty="0"/>
              <a:t>F &lt;comp&gt; </a:t>
            </a:r>
            <a:r>
              <a:rPr lang="en-US" altLang="en-US" b="1" dirty="0"/>
              <a:t>all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 (F &lt;comp&gt; </a:t>
            </a:r>
            <a:r>
              <a:rPr lang="en-US" altLang="en-US" i="1" dirty="0">
                <a:sym typeface="Symbol" panose="05050102010706020507" pitchFamily="18" charset="2"/>
              </a:rPr>
              <a:t>t)</a:t>
            </a:r>
            <a:endParaRPr lang="en-US" altLang="en-US" dirty="0"/>
          </a:p>
        </p:txBody>
      </p:sp>
      <p:grpSp>
        <p:nvGrpSpPr>
          <p:cNvPr id="2" name="Group 1"/>
          <p:cNvGrpSpPr>
            <a:grpSpLocks/>
          </p:cNvGrpSpPr>
          <p:nvPr/>
        </p:nvGrpSpPr>
        <p:grpSpPr bwMode="auto">
          <a:xfrm>
            <a:off x="2166937" y="1314451"/>
            <a:ext cx="5100638" cy="3164681"/>
            <a:chOff x="1238250" y="1752600"/>
            <a:chExt cx="6800850" cy="4219575"/>
          </a:xfrm>
        </p:grpSpPr>
        <p:grpSp>
          <p:nvGrpSpPr>
            <p:cNvPr id="3" name="Group 4"/>
            <p:cNvGrpSpPr>
              <a:grpSpLocks/>
            </p:cNvGrpSpPr>
            <p:nvPr/>
          </p:nvGrpSpPr>
          <p:grpSpPr bwMode="auto">
            <a:xfrm>
              <a:off x="2619375" y="1752600"/>
              <a:ext cx="457200" cy="1066800"/>
              <a:chOff x="2448" y="1296"/>
              <a:chExt cx="288" cy="960"/>
            </a:xfrm>
          </p:grpSpPr>
          <p:sp>
            <p:nvSpPr>
              <p:cNvPr id="54293"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4294"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95"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4277" name="Text Box 8"/>
            <p:cNvSpPr txBox="1">
              <a:spLocks noChangeArrowheads="1"/>
            </p:cNvSpPr>
            <p:nvPr/>
          </p:nvSpPr>
          <p:spPr bwMode="auto">
            <a:xfrm>
              <a:off x="1593850"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78" name="Text Box 9"/>
            <p:cNvSpPr txBox="1">
              <a:spLocks noChangeArrowheads="1"/>
            </p:cNvSpPr>
            <p:nvPr/>
          </p:nvSpPr>
          <p:spPr bwMode="auto">
            <a:xfrm>
              <a:off x="3152775"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79" name="Rectangle 10"/>
            <p:cNvSpPr>
              <a:spLocks noChangeArrowheads="1"/>
            </p:cNvSpPr>
            <p:nvPr/>
          </p:nvSpPr>
          <p:spPr bwMode="auto">
            <a:xfrm>
              <a:off x="2619375" y="2971800"/>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0" name="Rectangle 11"/>
            <p:cNvSpPr>
              <a:spLocks noChangeArrowheads="1"/>
            </p:cNvSpPr>
            <p:nvPr/>
          </p:nvSpPr>
          <p:spPr bwMode="auto">
            <a:xfrm>
              <a:off x="2619375" y="3276600"/>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10</a:t>
              </a:r>
            </a:p>
          </p:txBody>
        </p:sp>
        <p:sp>
          <p:nvSpPr>
            <p:cNvPr id="54281" name="Rectangle 12"/>
            <p:cNvSpPr>
              <a:spLocks noChangeArrowheads="1"/>
            </p:cNvSpPr>
            <p:nvPr/>
          </p:nvSpPr>
          <p:spPr bwMode="auto">
            <a:xfrm>
              <a:off x="2619375" y="37306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2" name="Text Box 13"/>
            <p:cNvSpPr txBox="1">
              <a:spLocks noChangeArrowheads="1"/>
            </p:cNvSpPr>
            <p:nvPr/>
          </p:nvSpPr>
          <p:spPr bwMode="auto">
            <a:xfrm>
              <a:off x="3152775" y="32162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4283" name="Rectangle 14"/>
            <p:cNvSpPr>
              <a:spLocks noChangeArrowheads="1"/>
            </p:cNvSpPr>
            <p:nvPr/>
          </p:nvSpPr>
          <p:spPr bwMode="auto">
            <a:xfrm>
              <a:off x="2619375" y="40354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84" name="Rectangle 15"/>
            <p:cNvSpPr>
              <a:spLocks noChangeArrowheads="1"/>
            </p:cNvSpPr>
            <p:nvPr/>
          </p:nvSpPr>
          <p:spPr bwMode="auto">
            <a:xfrm>
              <a:off x="2619375" y="457200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5" name="Rectangle 16"/>
            <p:cNvSpPr>
              <a:spLocks noChangeArrowheads="1"/>
            </p:cNvSpPr>
            <p:nvPr/>
          </p:nvSpPr>
          <p:spPr bwMode="auto">
            <a:xfrm>
              <a:off x="2619375" y="4876800"/>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6" name="Text Box 17"/>
            <p:cNvSpPr txBox="1">
              <a:spLocks noChangeArrowheads="1"/>
            </p:cNvSpPr>
            <p:nvPr/>
          </p:nvSpPr>
          <p:spPr bwMode="auto">
            <a:xfrm>
              <a:off x="1704975" y="4800600"/>
              <a:ext cx="16764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p>
          </p:txBody>
        </p:sp>
        <p:sp>
          <p:nvSpPr>
            <p:cNvPr id="54287" name="Text Box 18"/>
            <p:cNvSpPr txBox="1">
              <a:spLocks noChangeArrowheads="1"/>
            </p:cNvSpPr>
            <p:nvPr/>
          </p:nvSpPr>
          <p:spPr bwMode="auto">
            <a:xfrm>
              <a:off x="3163888" y="4786314"/>
              <a:ext cx="457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4 and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 6)</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4288" name="Text Box 19"/>
            <p:cNvSpPr txBox="1">
              <a:spLocks noChangeArrowheads="1"/>
            </p:cNvSpPr>
            <p:nvPr/>
          </p:nvSpPr>
          <p:spPr bwMode="auto">
            <a:xfrm>
              <a:off x="1651001" y="32289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89" name="Text Box 20"/>
            <p:cNvSpPr txBox="1">
              <a:spLocks noChangeArrowheads="1"/>
            </p:cNvSpPr>
            <p:nvPr/>
          </p:nvSpPr>
          <p:spPr bwMode="auto">
            <a:xfrm>
              <a:off x="3152775" y="3959226"/>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90" name="Text Box 21"/>
            <p:cNvSpPr txBox="1">
              <a:spLocks noChangeArrowheads="1"/>
            </p:cNvSpPr>
            <p:nvPr/>
          </p:nvSpPr>
          <p:spPr bwMode="auto">
            <a:xfrm>
              <a:off x="1704975" y="3962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91" name="Rectangle 22"/>
            <p:cNvSpPr>
              <a:spLocks noChangeArrowheads="1"/>
            </p:cNvSpPr>
            <p:nvPr/>
          </p:nvSpPr>
          <p:spPr bwMode="auto">
            <a:xfrm>
              <a:off x="1238250" y="5257800"/>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p:txBody>
        </p:sp>
        <p:sp>
          <p:nvSpPr>
            <p:cNvPr id="54292" name="Line 23"/>
            <p:cNvSpPr>
              <a:spLocks noChangeShapeType="1"/>
            </p:cNvSpPr>
            <p:nvPr/>
          </p:nvSpPr>
          <p:spPr bwMode="auto">
            <a:xfrm flipH="1">
              <a:off x="3016250" y="5603875"/>
              <a:ext cx="109538" cy="228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5670018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Rectangle 2"/>
          <p:cNvSpPr>
            <a:spLocks noGrp="1" noChangeArrowheads="1"/>
          </p:cNvSpPr>
          <p:nvPr>
            <p:ph type="title"/>
          </p:nvPr>
        </p:nvSpPr>
        <p:spPr/>
        <p:txBody>
          <a:bodyPr/>
          <a:lstStyle/>
          <a:p>
            <a:r>
              <a:rPr lang="en-US" altLang="en-US" dirty="0"/>
              <a:t>Test for Empty Relations</a:t>
            </a:r>
          </a:p>
        </p:txBody>
      </p:sp>
      <p:sp>
        <p:nvSpPr>
          <p:cNvPr id="55298" name="Rectangle 3"/>
          <p:cNvSpPr>
            <a:spLocks noGrp="1" noChangeArrowheads="1"/>
          </p:cNvSpPr>
          <p:nvPr>
            <p:ph idx="1"/>
          </p:nvPr>
        </p:nvSpPr>
        <p:spPr/>
        <p:txBody>
          <a:bodyPr/>
          <a:lstStyle/>
          <a:p>
            <a:r>
              <a:rPr lang="en-US" altLang="en-US" dirty="0"/>
              <a:t>The </a:t>
            </a:r>
            <a:r>
              <a:rPr lang="en-US" altLang="en-US" b="1" dirty="0"/>
              <a:t>exists</a:t>
            </a:r>
            <a:r>
              <a:rPr lang="en-US" altLang="en-US" dirty="0"/>
              <a:t> construct returns the value </a:t>
            </a:r>
            <a:r>
              <a:rPr lang="en-US" altLang="en-US" b="1" dirty="0"/>
              <a:t>true</a:t>
            </a:r>
            <a:r>
              <a:rPr lang="en-US" altLang="en-US" dirty="0"/>
              <a:t> if the argument subquery is nonempty.</a:t>
            </a:r>
          </a:p>
          <a:p>
            <a:r>
              <a:rPr lang="en-US" altLang="en-US" b="1" dirty="0"/>
              <a:t>exists </a:t>
            </a:r>
            <a:r>
              <a:rPr lang="en-US" altLang="en-US" i="1" dirty="0"/>
              <a:t> 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endParaRPr lang="en-US" altLang="en-US" dirty="0">
              <a:sym typeface="Symbol" panose="05050102010706020507" pitchFamily="18" charset="2"/>
            </a:endParaRPr>
          </a:p>
          <a:p>
            <a:r>
              <a:rPr lang="en-US" altLang="en-US" b="1" dirty="0">
                <a:sym typeface="Symbol" panose="05050102010706020507" pitchFamily="18" charset="2"/>
              </a:rPr>
              <a:t>not exists </a:t>
            </a:r>
            <a:r>
              <a:rPr lang="en-US" altLang="en-US" i="1" dirty="0"/>
              <a:t>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p>
        </p:txBody>
      </p:sp>
    </p:spTree>
    <p:extLst>
      <p:ext uri="{BB962C8B-B14F-4D97-AF65-F5344CB8AC3E}">
        <p14:creationId xmlns:p14="http://schemas.microsoft.com/office/powerpoint/2010/main" val="413226012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Rectangle 2"/>
          <p:cNvSpPr>
            <a:spLocks noGrp="1" noChangeArrowheads="1"/>
          </p:cNvSpPr>
          <p:nvPr>
            <p:ph type="title"/>
          </p:nvPr>
        </p:nvSpPr>
        <p:spPr/>
        <p:txBody>
          <a:bodyPr/>
          <a:lstStyle/>
          <a:p>
            <a:r>
              <a:rPr lang="en-US" altLang="en-US" dirty="0"/>
              <a:t>Use of </a:t>
            </a:r>
            <a:r>
              <a:rPr lang="ja-JP" altLang="en-US" dirty="0"/>
              <a:t>“</a:t>
            </a:r>
            <a:r>
              <a:rPr lang="en-US" altLang="ja-JP" dirty="0"/>
              <a:t>exists</a:t>
            </a:r>
            <a:r>
              <a:rPr lang="ja-JP" altLang="en-US" dirty="0"/>
              <a:t>”</a:t>
            </a:r>
            <a:r>
              <a:rPr lang="en-US" altLang="ja-JP" dirty="0"/>
              <a:t> Clause</a:t>
            </a:r>
            <a:endParaRPr lang="en-US" altLang="en-US" dirty="0"/>
          </a:p>
        </p:txBody>
      </p:sp>
      <p:sp>
        <p:nvSpPr>
          <p:cNvPr id="56322" name="Rectangle 3"/>
          <p:cNvSpPr>
            <a:spLocks noGrp="1" noChangeArrowheads="1"/>
          </p:cNvSpPr>
          <p:nvPr>
            <p:ph idx="1"/>
          </p:nvPr>
        </p:nvSpPr>
        <p:spPr/>
        <p:txBody>
          <a:bodyPr/>
          <a:lstStyle/>
          <a:p>
            <a:r>
              <a:rPr lang="en-US" altLang="en-US" dirty="0"/>
              <a:t>Yet another way of specifying the query “Find all courses taught in both the Fall 2017 semester and in the Spring 2018 semester”</a:t>
            </a:r>
          </a:p>
          <a:p>
            <a:pPr>
              <a:buFont typeface="Monotype Sorts" charset="2"/>
              <a:buNone/>
            </a:pPr>
            <a:r>
              <a:rPr lang="en-US" altLang="en-US" b="1" dirty="0"/>
              <a:t>	   select </a:t>
            </a:r>
            <a:r>
              <a:rPr lang="en-US" altLang="en-US" i="1" dirty="0"/>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S</a:t>
            </a:r>
            <a:br>
              <a:rPr lang="en-US" altLang="en-US" i="1" dirty="0"/>
            </a:br>
            <a:r>
              <a:rPr lang="en-US" altLang="en-US" i="1" dirty="0"/>
              <a:t>   </a:t>
            </a:r>
            <a:r>
              <a:rPr lang="en-US" altLang="en-US" b="1" dirty="0"/>
              <a:t>where </a:t>
            </a:r>
            <a:r>
              <a:rPr lang="en-US" altLang="en-US" i="1" dirty="0"/>
              <a:t>semester </a:t>
            </a:r>
            <a:r>
              <a:rPr lang="en-US" altLang="en-US" dirty="0"/>
              <a:t>= 'Fall' </a:t>
            </a:r>
            <a:r>
              <a:rPr lang="en-US" altLang="en-US" b="1" dirty="0"/>
              <a:t>and </a:t>
            </a:r>
            <a:r>
              <a:rPr lang="en-US" altLang="en-US" i="1" dirty="0"/>
              <a:t>year </a:t>
            </a:r>
            <a:r>
              <a:rPr lang="en-US" altLang="en-US" dirty="0"/>
              <a:t>= 2017 </a:t>
            </a:r>
            <a:r>
              <a:rPr lang="en-US" altLang="en-US" b="1" dirty="0"/>
              <a:t>and </a:t>
            </a:r>
            <a:br>
              <a:rPr lang="en-US" altLang="en-US" b="1" dirty="0"/>
            </a:br>
            <a:r>
              <a:rPr lang="en-US" altLang="en-US" b="1" dirty="0"/>
              <a:t>               exists  </a:t>
            </a:r>
            <a:r>
              <a:rPr lang="en-US" altLang="en-US" dirty="0"/>
              <a:t>(</a:t>
            </a:r>
            <a:r>
              <a:rPr lang="en-US" altLang="en-US" b="1" dirty="0"/>
              <a:t>select </a:t>
            </a:r>
            <a:r>
              <a:rPr lang="en-US" altLang="en-US" dirty="0"/>
              <a:t>*</a:t>
            </a:r>
            <a:br>
              <a:rPr lang="en-US" altLang="en-US" dirty="0"/>
            </a:br>
            <a:r>
              <a:rPr lang="en-US" altLang="en-US" dirty="0"/>
              <a:t>                            </a:t>
            </a:r>
            <a:r>
              <a:rPr lang="en-US" altLang="en-US" b="1" dirty="0"/>
              <a:t>from </a:t>
            </a:r>
            <a:r>
              <a:rPr lang="en-US" altLang="en-US" i="1" dirty="0"/>
              <a:t>section </a:t>
            </a:r>
            <a:r>
              <a:rPr lang="en-US" altLang="en-US" b="1" dirty="0"/>
              <a:t>as </a:t>
            </a:r>
            <a:r>
              <a:rPr lang="en-US" altLang="en-US" i="1" dirty="0"/>
              <a:t>T</a:t>
            </a:r>
            <a:br>
              <a:rPr lang="en-US" altLang="en-US" i="1" dirty="0"/>
            </a:br>
            <a:r>
              <a:rPr lang="en-US" altLang="en-US" i="1" dirty="0"/>
              <a:t>                            </a:t>
            </a:r>
            <a:r>
              <a:rPr lang="en-US" altLang="en-US" b="1" dirty="0"/>
              <a:t>where </a:t>
            </a:r>
            <a:r>
              <a:rPr lang="en-US" altLang="en-US" i="1" dirty="0"/>
              <a:t>semester </a:t>
            </a:r>
            <a:r>
              <a:rPr lang="en-US" altLang="en-US" dirty="0"/>
              <a:t>= 'Spring' </a:t>
            </a:r>
            <a:r>
              <a:rPr lang="en-US" altLang="en-US" b="1" dirty="0"/>
              <a:t>and </a:t>
            </a:r>
            <a:r>
              <a:rPr lang="en-US" altLang="en-US" i="1" dirty="0"/>
              <a:t>year</a:t>
            </a:r>
            <a:r>
              <a:rPr lang="en-US" altLang="en-US" dirty="0"/>
              <a:t>= 2018 </a:t>
            </a:r>
            <a:br>
              <a:rPr lang="en-US" altLang="en-US" dirty="0"/>
            </a:br>
            <a:r>
              <a:rPr lang="en-US" altLang="en-US" dirty="0"/>
              <a:t>                                        </a:t>
            </a:r>
            <a:r>
              <a:rPr lang="en-US" altLang="en-US" b="1" dirty="0"/>
              <a:t>and </a:t>
            </a:r>
            <a:r>
              <a:rPr lang="en-US" altLang="en-US" i="1" dirty="0"/>
              <a:t>S</a:t>
            </a:r>
            <a:r>
              <a:rPr lang="en-US" altLang="en-US" dirty="0"/>
              <a:t>.</a:t>
            </a:r>
            <a:r>
              <a:rPr lang="en-US" altLang="en-US" i="1" dirty="0"/>
              <a:t>course_id </a:t>
            </a:r>
            <a:r>
              <a:rPr lang="en-US" altLang="en-US" dirty="0"/>
              <a:t>= </a:t>
            </a:r>
            <a:r>
              <a:rPr lang="en-US" altLang="en-US" i="1" dirty="0"/>
              <a:t>T</a:t>
            </a:r>
            <a:r>
              <a:rPr lang="en-US" altLang="en-US" dirty="0"/>
              <a:t>.</a:t>
            </a:r>
            <a:r>
              <a:rPr lang="en-US" altLang="en-US" i="1" dirty="0"/>
              <a:t>course_id</a:t>
            </a:r>
            <a:r>
              <a:rPr lang="en-US" altLang="en-US" dirty="0"/>
              <a:t>);</a:t>
            </a:r>
          </a:p>
          <a:p>
            <a:pPr>
              <a:buFont typeface="Monotype Sorts" charset="2"/>
              <a:buNone/>
            </a:pPr>
            <a:r>
              <a:rPr lang="en-US" altLang="en-US" sz="600" dirty="0"/>
              <a:t> </a:t>
            </a:r>
          </a:p>
          <a:p>
            <a:r>
              <a:rPr lang="en-US" altLang="en-US" b="1" dirty="0">
                <a:solidFill>
                  <a:srgbClr val="002060"/>
                </a:solidFill>
              </a:rPr>
              <a:t>Correlation name</a:t>
            </a:r>
            <a:r>
              <a:rPr lang="en-US" altLang="en-US" dirty="0"/>
              <a:t> – variable S  in the outer query</a:t>
            </a:r>
            <a:endParaRPr lang="en-US" altLang="en-US" b="1" dirty="0">
              <a:solidFill>
                <a:srgbClr val="000099"/>
              </a:solidFill>
            </a:endParaRPr>
          </a:p>
          <a:p>
            <a:r>
              <a:rPr lang="en-US" altLang="en-US" b="1" dirty="0">
                <a:solidFill>
                  <a:srgbClr val="002060"/>
                </a:solidFill>
              </a:rPr>
              <a:t>Correlated subquery </a:t>
            </a:r>
            <a:r>
              <a:rPr lang="en-US" altLang="en-US" dirty="0"/>
              <a:t>– the inner query</a:t>
            </a:r>
          </a:p>
          <a:p>
            <a:pPr>
              <a:buFont typeface="Monotype Sorts" charset="2"/>
              <a:buNone/>
            </a:pPr>
            <a:endParaRPr lang="en-US" altLang="en-US" b="1" dirty="0">
              <a:solidFill>
                <a:srgbClr val="000099"/>
              </a:solidFill>
            </a:endParaRPr>
          </a:p>
        </p:txBody>
      </p:sp>
    </p:spTree>
    <p:extLst>
      <p:ext uri="{BB962C8B-B14F-4D97-AF65-F5344CB8AC3E}">
        <p14:creationId xmlns:p14="http://schemas.microsoft.com/office/powerpoint/2010/main" val="153078456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54658" name="Rectangle 2"/>
          <p:cNvSpPr>
            <a:spLocks noGrp="1" noChangeArrowheads="1"/>
          </p:cNvSpPr>
          <p:nvPr>
            <p:ph type="title"/>
          </p:nvPr>
        </p:nvSpPr>
        <p:spPr/>
        <p:txBody>
          <a:bodyPr/>
          <a:lstStyle/>
          <a:p>
            <a:r>
              <a:rPr lang="en-US" altLang="en-US" dirty="0"/>
              <a:t>Use of </a:t>
            </a:r>
            <a:r>
              <a:rPr lang="ja-JP" altLang="en-US" dirty="0"/>
              <a:t>“</a:t>
            </a:r>
            <a:r>
              <a:rPr lang="en-US" altLang="ja-JP" dirty="0"/>
              <a:t>not exists</a:t>
            </a:r>
            <a:r>
              <a:rPr lang="ja-JP" altLang="en-US" dirty="0"/>
              <a:t>”</a:t>
            </a:r>
            <a:r>
              <a:rPr lang="en-US" altLang="ja-JP" dirty="0"/>
              <a:t> Clause</a:t>
            </a:r>
            <a:endParaRPr lang="en-US" altLang="en-US" dirty="0"/>
          </a:p>
        </p:txBody>
      </p:sp>
      <p:sp>
        <p:nvSpPr>
          <p:cNvPr id="57346" name="Rectangle 3"/>
          <p:cNvSpPr>
            <a:spLocks noGrp="1" noChangeArrowheads="1"/>
          </p:cNvSpPr>
          <p:nvPr>
            <p:ph idx="1"/>
          </p:nvPr>
        </p:nvSpPr>
        <p:spPr/>
        <p:txBody>
          <a:bodyPr/>
          <a:lstStyle/>
          <a:p>
            <a:pPr>
              <a:tabLst>
                <a:tab pos="346472" algn="l"/>
                <a:tab pos="770335" algn="l"/>
                <a:tab pos="1160860" algn="l"/>
              </a:tabLst>
            </a:pPr>
            <a:r>
              <a:rPr lang="en-US" altLang="en-US" dirty="0"/>
              <a:t>Find all students who have taken all courses offered in the Biology department.</a:t>
            </a:r>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r>
              <a:rPr lang="en-US" altLang="en-US" dirty="0"/>
              <a:t>Note that X – Y = Ø   </a:t>
            </a:r>
            <a:r>
              <a:rPr lang="en-US" altLang="en-US" dirty="0">
                <a:sym typeface="Symbol" panose="05050102010706020507" pitchFamily="18" charset="2"/>
              </a:rPr>
              <a:t>   X Y</a:t>
            </a:r>
            <a:endParaRPr lang="en-US" altLang="en-US" dirty="0"/>
          </a:p>
          <a:p>
            <a:pPr>
              <a:tabLst>
                <a:tab pos="346472" algn="l"/>
                <a:tab pos="770335" algn="l"/>
                <a:tab pos="1160860" algn="l"/>
              </a:tabLst>
            </a:pPr>
            <a:r>
              <a:rPr lang="en-US" altLang="en-US" dirty="0">
                <a:sym typeface="Symbol" panose="05050102010706020507" pitchFamily="18" charset="2"/>
              </a:rPr>
              <a:t>Note: Cannot write this query using = all and its variants</a:t>
            </a:r>
            <a:endParaRPr lang="en-US" altLang="en-US" dirty="0"/>
          </a:p>
        </p:txBody>
      </p:sp>
      <p:sp>
        <p:nvSpPr>
          <p:cNvPr id="57347" name="Text Box 4"/>
          <p:cNvSpPr txBox="1">
            <a:spLocks noChangeArrowheads="1"/>
          </p:cNvSpPr>
          <p:nvPr/>
        </p:nvSpPr>
        <p:spPr bwMode="auto">
          <a:xfrm>
            <a:off x="2445375" y="1339025"/>
            <a:ext cx="5125857" cy="2712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student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not exists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course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except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takes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214313" marR="0" lvl="0" indent="0" algn="l" defTabSz="685800" rtl="0" eaLnBrk="0" fontAlgn="base" latinLnBrk="0" hangingPunct="0">
              <a:lnSpc>
                <a:spcPct val="100000"/>
              </a:lnSpc>
              <a:spcBef>
                <a:spcPct val="0"/>
              </a:spcBef>
              <a:spcAft>
                <a:spcPct val="0"/>
              </a:spcAft>
              <a:buClr>
                <a:srgbClr val="FF9933"/>
              </a:buClr>
              <a:buSzPct val="110000"/>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First nested query lists all courses offered in Biology</a:t>
            </a: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Second nested query lists all courses a particular student took</a:t>
            </a:r>
          </a:p>
          <a:p>
            <a:pPr marL="214313" marR="0" lvl="0" indent="0" algn="l" defTabSz="685800" rtl="0" eaLnBrk="0" fontAlgn="base" latinLnBrk="0" hangingPunct="0">
              <a:lnSpc>
                <a:spcPct val="100000"/>
              </a:lnSpc>
              <a:spcBef>
                <a:spcPct val="0"/>
              </a:spcBef>
              <a:spcAft>
                <a:spcPct val="0"/>
              </a:spcAft>
              <a:buClr>
                <a:srgbClr val="FF9933"/>
              </a:buClr>
              <a:buSzPct val="90000"/>
              <a:buFontTx/>
              <a:buNone/>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07605163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Rectangle 2"/>
          <p:cNvSpPr>
            <a:spLocks noGrp="1" noChangeArrowheads="1"/>
          </p:cNvSpPr>
          <p:nvPr>
            <p:ph type="title"/>
          </p:nvPr>
        </p:nvSpPr>
        <p:spPr/>
        <p:txBody>
          <a:bodyPr/>
          <a:lstStyle/>
          <a:p>
            <a:r>
              <a:rPr lang="en-US" altLang="en-US" dirty="0"/>
              <a:t>Test for Absence of Duplicate Tuples</a:t>
            </a:r>
          </a:p>
        </p:txBody>
      </p:sp>
      <p:sp>
        <p:nvSpPr>
          <p:cNvPr id="58370" name="Rectangle 3"/>
          <p:cNvSpPr>
            <a:spLocks noGrp="1" noChangeArrowheads="1"/>
          </p:cNvSpPr>
          <p:nvPr>
            <p:ph idx="1"/>
          </p:nvPr>
        </p:nvSpPr>
        <p:spPr/>
        <p:txBody>
          <a:bodyPr/>
          <a:lstStyle/>
          <a:p>
            <a:pPr>
              <a:tabLst>
                <a:tab pos="602456" algn="l"/>
                <a:tab pos="1160860" algn="l"/>
              </a:tabLst>
            </a:pPr>
            <a:r>
              <a:rPr lang="en-US" altLang="en-US" dirty="0"/>
              <a:t>The </a:t>
            </a:r>
            <a:r>
              <a:rPr lang="en-US" altLang="en-US" b="1" dirty="0">
                <a:solidFill>
                  <a:srgbClr val="002060"/>
                </a:solidFill>
              </a:rPr>
              <a:t>unique</a:t>
            </a:r>
            <a:r>
              <a:rPr lang="en-US" altLang="en-US" dirty="0"/>
              <a:t> construct tests whether a subquery has any duplicate tuples in its result.</a:t>
            </a:r>
          </a:p>
          <a:p>
            <a:pPr>
              <a:tabLst>
                <a:tab pos="602456" algn="l"/>
                <a:tab pos="1160860" algn="l"/>
              </a:tabLst>
            </a:pPr>
            <a:r>
              <a:rPr lang="en-US" altLang="en-US" dirty="0"/>
              <a:t>The </a:t>
            </a:r>
            <a:r>
              <a:rPr lang="en-US" altLang="en-US" b="1" dirty="0">
                <a:solidFill>
                  <a:srgbClr val="002060"/>
                </a:solidFill>
              </a:rPr>
              <a:t>unique</a:t>
            </a:r>
            <a:r>
              <a:rPr lang="en-US" altLang="en-US" dirty="0"/>
              <a:t> construct evaluates to “true” if a given subquery contains no duplicates .</a:t>
            </a:r>
          </a:p>
          <a:p>
            <a:pPr>
              <a:tabLst>
                <a:tab pos="602456" algn="l"/>
                <a:tab pos="1160860" algn="l"/>
              </a:tabLst>
            </a:pPr>
            <a:r>
              <a:rPr lang="en-US" altLang="en-US" dirty="0"/>
              <a:t>Find all courses that were offered at most once in 2017</a:t>
            </a:r>
          </a:p>
          <a:p>
            <a:pPr lvl="1">
              <a:buNone/>
              <a:tabLst>
                <a:tab pos="602456" algn="l"/>
                <a:tab pos="1160860" algn="l"/>
              </a:tabLst>
            </a:pPr>
            <a:r>
              <a:rPr lang="en-US" altLang="en-US" b="1" dirty="0"/>
              <a:t>    select </a:t>
            </a:r>
            <a:r>
              <a:rPr lang="en-US" altLang="en-US" i="1" dirty="0" err="1"/>
              <a:t>T</a:t>
            </a:r>
            <a:r>
              <a:rPr lang="en-US" altLang="en-US" dirty="0" err="1"/>
              <a:t>.</a:t>
            </a:r>
            <a:r>
              <a:rPr lang="en-US" altLang="en-US" i="1" dirty="0" err="1"/>
              <a:t>course_id</a:t>
            </a:r>
            <a:br>
              <a:rPr lang="en-US" altLang="en-US" i="1" dirty="0"/>
            </a:br>
            <a:r>
              <a:rPr lang="en-US" altLang="en-US" b="1" dirty="0"/>
              <a:t>from </a:t>
            </a:r>
            <a:r>
              <a:rPr lang="en-US" altLang="en-US" i="1" dirty="0"/>
              <a:t>course </a:t>
            </a:r>
            <a:r>
              <a:rPr lang="en-US" altLang="en-US" b="1" dirty="0"/>
              <a:t>as </a:t>
            </a:r>
            <a:r>
              <a:rPr lang="en-US" altLang="en-US" i="1" dirty="0"/>
              <a:t>T</a:t>
            </a:r>
            <a:br>
              <a:rPr lang="en-US" altLang="en-US" i="1" dirty="0"/>
            </a:br>
            <a:r>
              <a:rPr lang="en-US" altLang="en-US" b="1" dirty="0"/>
              <a:t>where unique </a:t>
            </a:r>
            <a:r>
              <a:rPr lang="en-US" altLang="en-US" dirty="0"/>
              <a:t>( </a:t>
            </a:r>
            <a:r>
              <a:rPr lang="en-US" altLang="en-US" b="1" dirty="0"/>
              <a:t>select </a:t>
            </a:r>
            <a:r>
              <a:rPr lang="en-US" altLang="en-US" i="1" dirty="0" err="1"/>
              <a:t>R</a:t>
            </a:r>
            <a:r>
              <a:rPr lang="en-US" altLang="en-US" dirty="0" err="1"/>
              <a:t>.</a:t>
            </a:r>
            <a:r>
              <a:rPr lang="en-US" altLang="en-US" i="1" dirty="0" err="1"/>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R</a:t>
            </a:r>
            <a:br>
              <a:rPr lang="en-US" altLang="en-US" i="1" dirty="0"/>
            </a:br>
            <a:r>
              <a:rPr lang="en-US" altLang="en-US" i="1" dirty="0"/>
              <a:t>                           </a:t>
            </a:r>
            <a:r>
              <a:rPr lang="en-US" altLang="en-US" b="1" dirty="0"/>
              <a:t>where </a:t>
            </a:r>
            <a:r>
              <a:rPr lang="en-US" altLang="en-US" i="1" dirty="0" err="1"/>
              <a:t>T</a:t>
            </a:r>
            <a:r>
              <a:rPr lang="en-US" altLang="en-US" dirty="0" err="1"/>
              <a:t>.</a:t>
            </a:r>
            <a:r>
              <a:rPr lang="en-US" altLang="en-US" i="1" dirty="0" err="1"/>
              <a:t>course_id</a:t>
            </a:r>
            <a:r>
              <a:rPr lang="en-US" altLang="en-US" dirty="0"/>
              <a:t>= </a:t>
            </a:r>
            <a:r>
              <a:rPr lang="en-US" altLang="en-US" i="1" dirty="0" err="1"/>
              <a:t>R</a:t>
            </a:r>
            <a:r>
              <a:rPr lang="en-US" altLang="en-US" dirty="0" err="1"/>
              <a:t>.</a:t>
            </a:r>
            <a:r>
              <a:rPr lang="en-US" altLang="en-US" i="1" dirty="0" err="1"/>
              <a:t>course_id</a:t>
            </a:r>
            <a:r>
              <a:rPr lang="en-US" altLang="en-US" i="1" dirty="0"/>
              <a:t> </a:t>
            </a:r>
            <a:br>
              <a:rPr lang="en-US" altLang="en-US" i="1" dirty="0"/>
            </a:br>
            <a:r>
              <a:rPr lang="en-US" altLang="en-US" i="1" dirty="0"/>
              <a:t>                                       </a:t>
            </a:r>
            <a:r>
              <a:rPr lang="en-US" altLang="en-US" b="1" dirty="0"/>
              <a:t>and </a:t>
            </a:r>
            <a:r>
              <a:rPr lang="en-US" altLang="en-US" i="1" dirty="0" err="1"/>
              <a:t>R</a:t>
            </a:r>
            <a:r>
              <a:rPr lang="en-US" altLang="en-US" dirty="0" err="1"/>
              <a:t>.</a:t>
            </a:r>
            <a:r>
              <a:rPr lang="en-US" altLang="en-US" i="1" dirty="0" err="1"/>
              <a:t>year</a:t>
            </a:r>
            <a:r>
              <a:rPr lang="en-US" altLang="en-US" i="1" dirty="0"/>
              <a:t> </a:t>
            </a:r>
            <a:r>
              <a:rPr lang="en-US" altLang="en-US" dirty="0"/>
              <a:t>= 2017);</a:t>
            </a:r>
          </a:p>
        </p:txBody>
      </p:sp>
    </p:spTree>
    <p:extLst>
      <p:ext uri="{BB962C8B-B14F-4D97-AF65-F5344CB8AC3E}">
        <p14:creationId xmlns:p14="http://schemas.microsoft.com/office/powerpoint/2010/main" val="1002230083"/>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Some More Relational Algebra</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126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283785039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A365D7D-A146-DA4C-A726-40FA6D30669E}"/>
              </a:ext>
            </a:extLst>
          </p:cNvPr>
          <p:cNvSpPr>
            <a:spLocks noGrp="1"/>
          </p:cNvSpPr>
          <p:nvPr>
            <p:ph idx="1"/>
          </p:nvPr>
        </p:nvSpPr>
        <p:spPr/>
        <p:txBody>
          <a:bodyPr/>
          <a:lstStyle/>
          <a:p>
            <a:r>
              <a:rPr lang="en-US" dirty="0"/>
              <a:t>Left and right join</a:t>
            </a:r>
          </a:p>
          <a:p>
            <a:pPr lvl="1"/>
            <a:r>
              <a:rPr lang="en-US" dirty="0"/>
              <a:t>⟕</a:t>
            </a:r>
          </a:p>
          <a:p>
            <a:pPr lvl="1"/>
            <a:r>
              <a:rPr lang="en-US" dirty="0"/>
              <a:t>⟖</a:t>
            </a:r>
          </a:p>
          <a:p>
            <a:pPr lvl="1"/>
            <a:r>
              <a:rPr lang="en-US" dirty="0"/>
              <a:t>⟗</a:t>
            </a:r>
          </a:p>
          <a:p>
            <a:r>
              <a:rPr lang="en-US" dirty="0"/>
              <a:t>Semi-join</a:t>
            </a:r>
          </a:p>
          <a:p>
            <a:pPr lvl="1"/>
            <a:r>
              <a:rPr lang="en-US" dirty="0"/>
              <a:t>⋉</a:t>
            </a:r>
          </a:p>
          <a:p>
            <a:pPr lvl="1"/>
            <a:r>
              <a:rPr lang="en-US" dirty="0"/>
              <a:t>⋊</a:t>
            </a:r>
          </a:p>
          <a:p>
            <a:r>
              <a:rPr lang="en-US" dirty="0"/>
              <a:t>Anti-join: ▷</a:t>
            </a:r>
          </a:p>
          <a:p>
            <a:r>
              <a:rPr lang="en-US" dirty="0"/>
              <a:t>Order By: </a:t>
            </a:r>
            <a:r>
              <a:rPr lang="el-GR" dirty="0"/>
              <a:t>τ</a:t>
            </a:r>
            <a:endParaRPr lang="en-US" dirty="0"/>
          </a:p>
          <a:p>
            <a:r>
              <a:rPr lang="en-US" dirty="0"/>
              <a:t>Group By: </a:t>
            </a:r>
            <a:r>
              <a:rPr lang="el-GR" dirty="0"/>
              <a:t>γ</a:t>
            </a:r>
            <a:endParaRPr lang="en-US" dirty="0"/>
          </a:p>
          <a:p>
            <a:r>
              <a:rPr lang="en-US" dirty="0"/>
              <a:t>Division: ÷</a:t>
            </a:r>
          </a:p>
          <a:p>
            <a:endParaRPr lang="en-US" dirty="0"/>
          </a:p>
        </p:txBody>
      </p:sp>
      <p:sp>
        <p:nvSpPr>
          <p:cNvPr id="3" name="Title 2">
            <a:extLst>
              <a:ext uri="{FF2B5EF4-FFF2-40B4-BE49-F238E27FC236}">
                <a16:creationId xmlns:a16="http://schemas.microsoft.com/office/drawing/2014/main" id="{A5302FE4-FE29-8945-B60A-0E7842B8BB4A}"/>
              </a:ext>
            </a:extLst>
          </p:cNvPr>
          <p:cNvSpPr>
            <a:spLocks noGrp="1"/>
          </p:cNvSpPr>
          <p:nvPr>
            <p:ph type="title"/>
          </p:nvPr>
        </p:nvSpPr>
        <p:spPr/>
        <p:txBody>
          <a:bodyPr/>
          <a:lstStyle/>
          <a:p>
            <a:r>
              <a:rPr lang="en-US" dirty="0"/>
              <a:t>Some Additional Operations</a:t>
            </a:r>
          </a:p>
        </p:txBody>
      </p:sp>
      <p:sp>
        <p:nvSpPr>
          <p:cNvPr id="4" name="TextBox 3">
            <a:extLst>
              <a:ext uri="{FF2B5EF4-FFF2-40B4-BE49-F238E27FC236}">
                <a16:creationId xmlns:a16="http://schemas.microsoft.com/office/drawing/2014/main" id="{6DC1BAF1-DCFD-1745-A8A9-AABB993D7526}"/>
              </a:ext>
            </a:extLst>
          </p:cNvPr>
          <p:cNvSpPr txBox="1"/>
          <p:nvPr/>
        </p:nvSpPr>
        <p:spPr>
          <a:xfrm>
            <a:off x="3352800" y="1657350"/>
            <a:ext cx="4908716" cy="2308324"/>
          </a:xfrm>
          <a:prstGeom prst="rect">
            <a:avLst/>
          </a:prstGeom>
          <a:noFill/>
        </p:spPr>
        <p:txBody>
          <a:bodyPr wrap="none" rtlCol="0">
            <a:spAutoFit/>
          </a:bodyPr>
          <a:lstStyle/>
          <a:p>
            <a:pPr marL="285750" indent="-285750">
              <a:buFont typeface="Arial" panose="020B0604020202020204" pitchFamily="34" charset="0"/>
              <a:buChar char="•"/>
            </a:pPr>
            <a:r>
              <a:rPr lang="en-US" dirty="0"/>
              <a:t>Many of these are obscure, and many SQL</a:t>
            </a:r>
            <a:br>
              <a:rPr lang="en-US" dirty="0"/>
            </a:br>
            <a:r>
              <a:rPr lang="en-US" dirty="0"/>
              <a:t>implementations do not support.</a:t>
            </a:r>
            <a:br>
              <a:rPr lang="en-US" dirty="0"/>
            </a:br>
            <a:endParaRPr lang="en-US" dirty="0"/>
          </a:p>
          <a:p>
            <a:pPr marL="285750" indent="-285750">
              <a:buFont typeface="Arial" panose="020B0604020202020204" pitchFamily="34" charset="0"/>
              <a:buChar char="•"/>
            </a:pPr>
            <a:r>
              <a:rPr lang="en-US" dirty="0"/>
              <a:t>You can “derive” them from other operations</a:t>
            </a:r>
            <a:br>
              <a:rPr lang="en-US" dirty="0"/>
            </a:br>
            <a:r>
              <a:rPr lang="en-US" dirty="0"/>
              <a:t>in many cases.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They are so obscure that the textbook does not</a:t>
            </a:r>
            <a:br>
              <a:rPr lang="en-US" dirty="0"/>
            </a:br>
            <a:r>
              <a:rPr lang="en-US" dirty="0"/>
              <a:t>cover some of them.</a:t>
            </a:r>
          </a:p>
        </p:txBody>
      </p:sp>
    </p:spTree>
    <p:extLst>
      <p:ext uri="{BB962C8B-B14F-4D97-AF65-F5344CB8AC3E}">
        <p14:creationId xmlns:p14="http://schemas.microsoft.com/office/powerpoint/2010/main" val="109476467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2BEAFDF-B12F-9A4C-8C5A-7AC475890205}"/>
              </a:ext>
            </a:extLst>
          </p:cNvPr>
          <p:cNvSpPr>
            <a:spLocks noGrp="1"/>
          </p:cNvSpPr>
          <p:nvPr>
            <p:ph type="title"/>
          </p:nvPr>
        </p:nvSpPr>
        <p:spPr/>
        <p:txBody>
          <a:bodyPr/>
          <a:lstStyle/>
          <a:p>
            <a:r>
              <a:rPr lang="en-US" dirty="0"/>
              <a:t>Semi-Join</a:t>
            </a:r>
          </a:p>
        </p:txBody>
      </p:sp>
      <p:pic>
        <p:nvPicPr>
          <p:cNvPr id="4" name="Picture 3">
            <a:extLst>
              <a:ext uri="{FF2B5EF4-FFF2-40B4-BE49-F238E27FC236}">
                <a16:creationId xmlns:a16="http://schemas.microsoft.com/office/drawing/2014/main" id="{10630FFD-ED51-E546-B34B-4747FF8D7769}"/>
              </a:ext>
            </a:extLst>
          </p:cNvPr>
          <p:cNvPicPr>
            <a:picLocks noChangeAspect="1"/>
          </p:cNvPicPr>
          <p:nvPr/>
        </p:nvPicPr>
        <p:blipFill>
          <a:blip r:embed="rId2"/>
          <a:stretch>
            <a:fillRect/>
          </a:stretch>
        </p:blipFill>
        <p:spPr>
          <a:xfrm>
            <a:off x="269487" y="486755"/>
            <a:ext cx="8534400" cy="4169990"/>
          </a:xfrm>
          <a:prstGeom prst="rect">
            <a:avLst/>
          </a:prstGeom>
        </p:spPr>
      </p:pic>
    </p:spTree>
    <p:extLst>
      <p:ext uri="{BB962C8B-B14F-4D97-AF65-F5344CB8AC3E}">
        <p14:creationId xmlns:p14="http://schemas.microsoft.com/office/powerpoint/2010/main" val="88022310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904857-C096-5343-8AAC-807803154253}"/>
              </a:ext>
            </a:extLst>
          </p:cNvPr>
          <p:cNvSpPr>
            <a:spLocks noGrp="1"/>
          </p:cNvSpPr>
          <p:nvPr>
            <p:ph type="title"/>
          </p:nvPr>
        </p:nvSpPr>
        <p:spPr/>
        <p:txBody>
          <a:bodyPr/>
          <a:lstStyle/>
          <a:p>
            <a:r>
              <a:rPr lang="en-US" dirty="0"/>
              <a:t>Anti-Join</a:t>
            </a:r>
          </a:p>
        </p:txBody>
      </p:sp>
      <p:pic>
        <p:nvPicPr>
          <p:cNvPr id="4" name="Picture 3">
            <a:extLst>
              <a:ext uri="{FF2B5EF4-FFF2-40B4-BE49-F238E27FC236}">
                <a16:creationId xmlns:a16="http://schemas.microsoft.com/office/drawing/2014/main" id="{EA79CFA3-CEBB-F448-930D-51C1BC5FB767}"/>
              </a:ext>
            </a:extLst>
          </p:cNvPr>
          <p:cNvPicPr>
            <a:picLocks noChangeAspect="1"/>
          </p:cNvPicPr>
          <p:nvPr/>
        </p:nvPicPr>
        <p:blipFill>
          <a:blip r:embed="rId2"/>
          <a:stretch>
            <a:fillRect/>
          </a:stretch>
        </p:blipFill>
        <p:spPr>
          <a:xfrm>
            <a:off x="172570" y="514350"/>
            <a:ext cx="7359806" cy="4006556"/>
          </a:xfrm>
          <a:prstGeom prst="rect">
            <a:avLst/>
          </a:prstGeom>
        </p:spPr>
      </p:pic>
    </p:spTree>
    <p:extLst>
      <p:ext uri="{BB962C8B-B14F-4D97-AF65-F5344CB8AC3E}">
        <p14:creationId xmlns:p14="http://schemas.microsoft.com/office/powerpoint/2010/main" val="1024236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Order By</a:t>
            </a:r>
          </a:p>
        </p:txBody>
      </p:sp>
    </p:spTree>
    <p:extLst>
      <p:ext uri="{BB962C8B-B14F-4D97-AF65-F5344CB8AC3E}">
        <p14:creationId xmlns:p14="http://schemas.microsoft.com/office/powerpoint/2010/main" val="214759676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EDFC64F-8F1A-4644-BB86-B67DCF4D56CA}"/>
              </a:ext>
            </a:extLst>
          </p:cNvPr>
          <p:cNvSpPr>
            <a:spLocks noGrp="1"/>
          </p:cNvSpPr>
          <p:nvPr>
            <p:ph idx="1"/>
          </p:nvPr>
        </p:nvSpPr>
        <p:spPr>
          <a:xfrm>
            <a:off x="152400" y="3595932"/>
            <a:ext cx="8839200" cy="1033218"/>
          </a:xfrm>
        </p:spPr>
        <p:txBody>
          <a:bodyPr/>
          <a:lstStyle/>
          <a:p>
            <a:r>
              <a:rPr lang="en-US" dirty="0"/>
              <a:t>Well, that is crystal clear.</a:t>
            </a:r>
          </a:p>
          <a:p>
            <a:r>
              <a:rPr lang="en-US" dirty="0"/>
              <a:t>My head hurts every time I must remember this for that one slide every semester. But, this makes a cool exam question!</a:t>
            </a:r>
          </a:p>
        </p:txBody>
      </p:sp>
      <p:sp>
        <p:nvSpPr>
          <p:cNvPr id="3" name="Title 2">
            <a:extLst>
              <a:ext uri="{FF2B5EF4-FFF2-40B4-BE49-F238E27FC236}">
                <a16:creationId xmlns:a16="http://schemas.microsoft.com/office/drawing/2014/main" id="{C5A2306F-7ABD-4C45-B115-84488CC0BFB1}"/>
              </a:ext>
            </a:extLst>
          </p:cNvPr>
          <p:cNvSpPr>
            <a:spLocks noGrp="1"/>
          </p:cNvSpPr>
          <p:nvPr>
            <p:ph type="title"/>
          </p:nvPr>
        </p:nvSpPr>
        <p:spPr/>
        <p:txBody>
          <a:bodyPr/>
          <a:lstStyle/>
          <a:p>
            <a:r>
              <a:rPr lang="en-US" dirty="0"/>
              <a:t>Division</a:t>
            </a:r>
          </a:p>
        </p:txBody>
      </p:sp>
      <p:pic>
        <p:nvPicPr>
          <p:cNvPr id="4" name="Picture 3">
            <a:extLst>
              <a:ext uri="{FF2B5EF4-FFF2-40B4-BE49-F238E27FC236}">
                <a16:creationId xmlns:a16="http://schemas.microsoft.com/office/drawing/2014/main" id="{DB5CAC5F-C882-704D-AB5E-195A0CAC4C54}"/>
              </a:ext>
            </a:extLst>
          </p:cNvPr>
          <p:cNvPicPr>
            <a:picLocks noChangeAspect="1"/>
          </p:cNvPicPr>
          <p:nvPr/>
        </p:nvPicPr>
        <p:blipFill>
          <a:blip r:embed="rId2"/>
          <a:stretch>
            <a:fillRect/>
          </a:stretch>
        </p:blipFill>
        <p:spPr>
          <a:xfrm>
            <a:off x="76200" y="471732"/>
            <a:ext cx="7416800" cy="3124200"/>
          </a:xfrm>
          <a:prstGeom prst="rect">
            <a:avLst/>
          </a:prstGeom>
        </p:spPr>
      </p:pic>
    </p:spTree>
    <p:extLst>
      <p:ext uri="{BB962C8B-B14F-4D97-AF65-F5344CB8AC3E}">
        <p14:creationId xmlns:p14="http://schemas.microsoft.com/office/powerpoint/2010/main" val="415431057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D3D286-6A4B-7F4D-99AE-7FAAE1DC38B5}"/>
              </a:ext>
            </a:extLst>
          </p:cNvPr>
          <p:cNvSpPr>
            <a:spLocks noGrp="1"/>
          </p:cNvSpPr>
          <p:nvPr>
            <p:ph type="title"/>
          </p:nvPr>
        </p:nvSpPr>
        <p:spPr/>
        <p:txBody>
          <a:bodyPr/>
          <a:lstStyle/>
          <a:p>
            <a:r>
              <a:rPr lang="en-US" dirty="0"/>
              <a:t>Division</a:t>
            </a:r>
          </a:p>
        </p:txBody>
      </p:sp>
      <p:pic>
        <p:nvPicPr>
          <p:cNvPr id="4" name="Picture 3">
            <a:extLst>
              <a:ext uri="{FF2B5EF4-FFF2-40B4-BE49-F238E27FC236}">
                <a16:creationId xmlns:a16="http://schemas.microsoft.com/office/drawing/2014/main" id="{D2138F8C-5730-4446-A96A-E3EDF72DC900}"/>
              </a:ext>
            </a:extLst>
          </p:cNvPr>
          <p:cNvPicPr>
            <a:picLocks noChangeAspect="1"/>
          </p:cNvPicPr>
          <p:nvPr/>
        </p:nvPicPr>
        <p:blipFill>
          <a:blip r:embed="rId2"/>
          <a:stretch>
            <a:fillRect/>
          </a:stretch>
        </p:blipFill>
        <p:spPr>
          <a:xfrm>
            <a:off x="457200" y="510334"/>
            <a:ext cx="6683895" cy="4122832"/>
          </a:xfrm>
          <a:prstGeom prst="rect">
            <a:avLst/>
          </a:prstGeom>
        </p:spPr>
      </p:pic>
    </p:spTree>
    <p:extLst>
      <p:ext uri="{BB962C8B-B14F-4D97-AF65-F5344CB8AC3E}">
        <p14:creationId xmlns:p14="http://schemas.microsoft.com/office/powerpoint/2010/main" val="421686976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295400" y="1733550"/>
            <a:ext cx="58674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sz="2800" i="1" dirty="0">
                <a:solidFill>
                  <a:schemeClr val="bg1"/>
                </a:solidFill>
              </a:rPr>
              <a:t>Worked Example:</a:t>
            </a:r>
          </a:p>
          <a:p>
            <a:pPr marL="1085850" lvl="1" indent="-342900">
              <a:buFont typeface="+mj-lt"/>
              <a:buAutoNum type="arabicPeriod"/>
            </a:pPr>
            <a:r>
              <a:rPr lang="en-US" altLang="en-US" sz="1600" i="1" dirty="0">
                <a:solidFill>
                  <a:schemeClr val="bg1"/>
                </a:solidFill>
              </a:rPr>
              <a:t>ER Model from scratch.</a:t>
            </a:r>
          </a:p>
          <a:p>
            <a:pPr marL="1085850" lvl="1" indent="-342900">
              <a:buFont typeface="+mj-lt"/>
              <a:buAutoNum type="arabicPeriod"/>
            </a:pPr>
            <a:r>
              <a:rPr lang="en-US" altLang="en-US" sz="1600" i="1" dirty="0">
                <a:solidFill>
                  <a:schemeClr val="bg1"/>
                </a:solidFill>
              </a:rPr>
              <a:t>Schema definition, DDL, ... and some new concepts.</a:t>
            </a:r>
          </a:p>
          <a:p>
            <a:pPr marL="1085850" lvl="1" indent="-342900">
              <a:buFont typeface="+mj-lt"/>
              <a:buAutoNum type="arabicPeriod"/>
            </a:pPr>
            <a:r>
              <a:rPr lang="en-US" altLang="en-US" sz="1600" i="1" dirty="0">
                <a:solidFill>
                  <a:schemeClr val="bg1"/>
                </a:solidFill>
              </a:rPr>
              <a:t>Where’s the data?</a:t>
            </a:r>
          </a:p>
        </p:txBody>
      </p:sp>
      <p:sp>
        <p:nvSpPr>
          <p:cNvPr id="9" name="TextBox 11">
            <a:extLst>
              <a:ext uri="{FF2B5EF4-FFF2-40B4-BE49-F238E27FC236}">
                <a16:creationId xmlns:a16="http://schemas.microsoft.com/office/drawing/2014/main" id="{73400130-8914-2D46-91D7-8BD4B026CA06}"/>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132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253436886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621C17-2553-6E4F-94EF-6D971F25F9D6}"/>
              </a:ext>
            </a:extLst>
          </p:cNvPr>
          <p:cNvSpPr>
            <a:spLocks noGrp="1"/>
          </p:cNvSpPr>
          <p:nvPr>
            <p:ph idx="1"/>
          </p:nvPr>
        </p:nvSpPr>
        <p:spPr/>
        <p:txBody>
          <a:bodyPr/>
          <a:lstStyle/>
          <a:p>
            <a:r>
              <a:rPr lang="en-US" sz="1600" dirty="0"/>
              <a:t>Scenario</a:t>
            </a:r>
          </a:p>
          <a:p>
            <a:pPr lvl="1"/>
            <a:r>
              <a:rPr lang="en-US" sz="1400" dirty="0"/>
              <a:t>Course with complex course ID.</a:t>
            </a:r>
          </a:p>
          <a:p>
            <a:pPr lvl="1"/>
            <a:r>
              <a:rPr lang="en-US" sz="1400" dirty="0"/>
              <a:t>Section</a:t>
            </a:r>
          </a:p>
          <a:p>
            <a:pPr lvl="1"/>
            <a:r>
              <a:rPr lang="en-US" sz="1400" dirty="0"/>
              <a:t>Faculty</a:t>
            </a:r>
          </a:p>
          <a:p>
            <a:pPr lvl="1"/>
            <a:r>
              <a:rPr lang="en-US" sz="1400" dirty="0"/>
              <a:t>Department</a:t>
            </a:r>
          </a:p>
          <a:p>
            <a:pPr lvl="1"/>
            <a:r>
              <a:rPr lang="en-US" sz="1400" dirty="0"/>
              <a:t>Instructor – Department Assoc. entity</a:t>
            </a:r>
            <a:br>
              <a:rPr lang="en-US" sz="1400" dirty="0"/>
            </a:br>
            <a:r>
              <a:rPr lang="en-US" sz="1400" dirty="0"/>
              <a:t>with properties (role, date).</a:t>
            </a:r>
          </a:p>
          <a:p>
            <a:pPr lvl="1"/>
            <a:r>
              <a:rPr lang="en-US" sz="1400" dirty="0"/>
              <a:t>Instructor – Section</a:t>
            </a:r>
          </a:p>
          <a:p>
            <a:pPr lvl="1"/>
            <a:r>
              <a:rPr lang="en-US" sz="1400" dirty="0"/>
              <a:t>Student - Section</a:t>
            </a:r>
          </a:p>
          <a:p>
            <a:pPr lvl="1"/>
            <a:endParaRPr lang="en-US" sz="1400" dirty="0"/>
          </a:p>
          <a:p>
            <a:r>
              <a:rPr lang="en-US" sz="1600" dirty="0"/>
              <a:t>Do ER (live) diagram in </a:t>
            </a:r>
            <a:r>
              <a:rPr lang="en-US" sz="1600" dirty="0" err="1"/>
              <a:t>Lucidchart</a:t>
            </a:r>
            <a:r>
              <a:rPr lang="en-US" sz="1600" dirty="0"/>
              <a:t>.</a:t>
            </a:r>
          </a:p>
          <a:p>
            <a:endParaRPr lang="en-US" sz="1600" dirty="0"/>
          </a:p>
          <a:p>
            <a:r>
              <a:rPr lang="en-US" sz="1600" dirty="0"/>
              <a:t>Do schema creation</a:t>
            </a:r>
          </a:p>
          <a:p>
            <a:pPr lvl="1"/>
            <a:r>
              <a:rPr lang="en-US" sz="1400" dirty="0"/>
              <a:t>In </a:t>
            </a:r>
            <a:r>
              <a:rPr lang="en-US" sz="1400" dirty="0" err="1"/>
              <a:t>DataGrip</a:t>
            </a:r>
            <a:endParaRPr lang="en-US" sz="1400" dirty="0"/>
          </a:p>
          <a:p>
            <a:pPr lvl="1"/>
            <a:r>
              <a:rPr lang="en-US" sz="1400" dirty="0"/>
              <a:t>Show copying statements int the notebook.</a:t>
            </a:r>
          </a:p>
          <a:p>
            <a:endParaRPr lang="en-US" sz="1600" dirty="0"/>
          </a:p>
        </p:txBody>
      </p:sp>
      <p:sp>
        <p:nvSpPr>
          <p:cNvPr id="3" name="Title 2">
            <a:extLst>
              <a:ext uri="{FF2B5EF4-FFF2-40B4-BE49-F238E27FC236}">
                <a16:creationId xmlns:a16="http://schemas.microsoft.com/office/drawing/2014/main" id="{AA5C452A-F954-2842-9DE2-3153D28DF02E}"/>
              </a:ext>
            </a:extLst>
          </p:cNvPr>
          <p:cNvSpPr>
            <a:spLocks noGrp="1"/>
          </p:cNvSpPr>
          <p:nvPr>
            <p:ph type="title"/>
          </p:nvPr>
        </p:nvSpPr>
        <p:spPr/>
        <p:txBody>
          <a:bodyPr/>
          <a:lstStyle/>
          <a:p>
            <a:r>
              <a:rPr lang="en-US" dirty="0"/>
              <a:t>Worked Example – Top Down</a:t>
            </a:r>
          </a:p>
        </p:txBody>
      </p:sp>
      <p:pic>
        <p:nvPicPr>
          <p:cNvPr id="1026" name="Picture 2" descr="You&amp;#39;ll Never Guess What &amp;quot;Darth Vader&amp;quot; Actually Means!">
            <a:extLst>
              <a:ext uri="{FF2B5EF4-FFF2-40B4-BE49-F238E27FC236}">
                <a16:creationId xmlns:a16="http://schemas.microsoft.com/office/drawing/2014/main" id="{D4220864-07A0-C548-AAED-9582029840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0957" y="514350"/>
            <a:ext cx="4030133" cy="22669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A094FD-FF0A-534F-A2AB-DE1E29171F1D}"/>
              </a:ext>
            </a:extLst>
          </p:cNvPr>
          <p:cNvSpPr txBox="1"/>
          <p:nvPr/>
        </p:nvSpPr>
        <p:spPr>
          <a:xfrm>
            <a:off x="5029200" y="666750"/>
            <a:ext cx="1546642" cy="1015663"/>
          </a:xfrm>
          <a:prstGeom prst="rect">
            <a:avLst/>
          </a:prstGeom>
          <a:noFill/>
        </p:spPr>
        <p:txBody>
          <a:bodyPr wrap="none" rtlCol="0">
            <a:spAutoFit/>
          </a:bodyPr>
          <a:lstStyle/>
          <a:p>
            <a:r>
              <a:rPr lang="en-US" sz="2000" b="1" dirty="0"/>
              <a:t>No laughing</a:t>
            </a:r>
            <a:br>
              <a:rPr lang="en-US" sz="2000" b="1" dirty="0"/>
            </a:br>
            <a:r>
              <a:rPr lang="en-US" sz="2000" b="1" dirty="0"/>
              <a:t>when I make</a:t>
            </a:r>
          </a:p>
          <a:p>
            <a:r>
              <a:rPr lang="en-US" sz="2000" b="1" dirty="0"/>
              <a:t>mistakes!</a:t>
            </a:r>
          </a:p>
        </p:txBody>
      </p:sp>
    </p:spTree>
    <p:extLst>
      <p:ext uri="{BB962C8B-B14F-4D97-AF65-F5344CB8AC3E}">
        <p14:creationId xmlns:p14="http://schemas.microsoft.com/office/powerpoint/2010/main" val="127674932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9EB9E6-A81B-FA45-AFDC-DC6314B4F8B4}"/>
              </a:ext>
            </a:extLst>
          </p:cNvPr>
          <p:cNvSpPr>
            <a:spLocks noGrp="1"/>
          </p:cNvSpPr>
          <p:nvPr>
            <p:ph idx="1"/>
          </p:nvPr>
        </p:nvSpPr>
        <p:spPr/>
        <p:txBody>
          <a:bodyPr/>
          <a:lstStyle/>
          <a:p>
            <a:pPr marL="0" indent="0">
              <a:buNone/>
            </a:pPr>
            <a:r>
              <a:rPr lang="en-US" dirty="0"/>
              <a:t>CREATE TABLE `</a:t>
            </a:r>
            <a:r>
              <a:rPr lang="en-US" dirty="0" err="1"/>
              <a:t>cu_model`.`courses</a:t>
            </a:r>
            <a:r>
              <a:rPr lang="en-US" dirty="0"/>
              <a:t>` (</a:t>
            </a:r>
          </a:p>
          <a:p>
            <a:pPr marL="0" indent="0">
              <a:buNone/>
            </a:pPr>
            <a:r>
              <a:rPr lang="en-US" dirty="0"/>
              <a:t>  `</a:t>
            </a:r>
            <a:r>
              <a:rPr lang="en-US" dirty="0" err="1"/>
              <a:t>dept_code</a:t>
            </a:r>
            <a:r>
              <a:rPr lang="en-US" dirty="0"/>
              <a:t>` VARCHAR(4) NOT NULL,</a:t>
            </a:r>
          </a:p>
          <a:p>
            <a:pPr marL="0" indent="0">
              <a:buNone/>
            </a:pPr>
            <a:r>
              <a:rPr lang="en-US" dirty="0"/>
              <a:t>  `</a:t>
            </a:r>
            <a:r>
              <a:rPr lang="en-US" dirty="0" err="1"/>
              <a:t>faculty_code</a:t>
            </a:r>
            <a:r>
              <a:rPr lang="en-US" dirty="0"/>
              <a:t>` ENUM('BC', 'C', 'W', 'E', 'G') NOT NULL,</a:t>
            </a:r>
          </a:p>
          <a:p>
            <a:pPr marL="0" indent="0">
              <a:buNone/>
            </a:pPr>
            <a:r>
              <a:rPr lang="en-US" dirty="0"/>
              <a:t>  `</a:t>
            </a:r>
            <a:r>
              <a:rPr lang="en-US" dirty="0" err="1"/>
              <a:t>credit_level</a:t>
            </a:r>
            <a:r>
              <a:rPr lang="en-US" dirty="0"/>
              <a:t>` ENUM('0', '1', '2', '3', '4', '6', '8', '9') NOT NULL,</a:t>
            </a:r>
          </a:p>
          <a:p>
            <a:pPr marL="0" indent="0">
              <a:buNone/>
            </a:pPr>
            <a:r>
              <a:rPr lang="en-US" dirty="0"/>
              <a:t>  `</a:t>
            </a:r>
            <a:r>
              <a:rPr lang="en-US" dirty="0" err="1"/>
              <a:t>course_no</a:t>
            </a:r>
            <a:r>
              <a:rPr lang="en-US" dirty="0"/>
              <a:t>` VARCHAR(3) NOT NULL,</a:t>
            </a:r>
          </a:p>
          <a:p>
            <a:pPr marL="0" indent="0">
              <a:buNone/>
            </a:pPr>
            <a:r>
              <a:rPr lang="en-US" dirty="0"/>
              <a:t>  `title` VARCHAR(64) NOT NULL,</a:t>
            </a:r>
          </a:p>
          <a:p>
            <a:pPr marL="0" indent="0">
              <a:buNone/>
            </a:pPr>
            <a:r>
              <a:rPr lang="en-US" dirty="0"/>
              <a:t>  `</a:t>
            </a:r>
            <a:r>
              <a:rPr lang="en-US" dirty="0" err="1"/>
              <a:t>full_course_no</a:t>
            </a:r>
            <a:r>
              <a:rPr lang="en-US" dirty="0"/>
              <a:t>` VARCHAR(12) GENERATED ALWAYS AS 	(</a:t>
            </a:r>
            <a:r>
              <a:rPr lang="en-US" dirty="0" err="1"/>
              <a:t>concat</a:t>
            </a:r>
            <a:r>
              <a:rPr lang="en-US" dirty="0"/>
              <a:t>(</a:t>
            </a:r>
            <a:r>
              <a:rPr lang="en-US" dirty="0" err="1"/>
              <a:t>dept_code,faculty_code,credit_level,course_no</a:t>
            </a:r>
            <a:r>
              <a:rPr lang="en-US" dirty="0"/>
              <a:t>)),</a:t>
            </a:r>
          </a:p>
          <a:p>
            <a:pPr marL="0" indent="0">
              <a:buNone/>
            </a:pPr>
            <a:r>
              <a:rPr lang="en-US" dirty="0"/>
              <a:t>  PRIMARY KEY (`</a:t>
            </a:r>
            <a:r>
              <a:rPr lang="en-US" dirty="0" err="1"/>
              <a:t>dept_code</a:t>
            </a:r>
            <a:r>
              <a:rPr lang="en-US" dirty="0"/>
              <a:t>`, `</a:t>
            </a:r>
            <a:r>
              <a:rPr lang="en-US" dirty="0" err="1"/>
              <a:t>faculty_code</a:t>
            </a:r>
            <a:r>
              <a:rPr lang="en-US" dirty="0"/>
              <a:t>`, `</a:t>
            </a:r>
            <a:r>
              <a:rPr lang="en-US" dirty="0" err="1"/>
              <a:t>credit_level</a:t>
            </a:r>
            <a:r>
              <a:rPr lang="en-US" dirty="0"/>
              <a:t>`, `</a:t>
            </a:r>
            <a:r>
              <a:rPr lang="en-US" dirty="0" err="1"/>
              <a:t>course_no</a:t>
            </a:r>
            <a:r>
              <a:rPr lang="en-US" dirty="0"/>
              <a:t>`));</a:t>
            </a:r>
          </a:p>
        </p:txBody>
      </p:sp>
      <p:sp>
        <p:nvSpPr>
          <p:cNvPr id="3" name="Title 2">
            <a:extLst>
              <a:ext uri="{FF2B5EF4-FFF2-40B4-BE49-F238E27FC236}">
                <a16:creationId xmlns:a16="http://schemas.microsoft.com/office/drawing/2014/main" id="{34593593-5D04-AB44-9A23-1A1AF3B4727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59807314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6219A71-EF53-9D4D-923E-C88A14240C74}"/>
              </a:ext>
            </a:extLst>
          </p:cNvPr>
          <p:cNvSpPr>
            <a:spLocks noGrp="1"/>
          </p:cNvSpPr>
          <p:nvPr>
            <p:ph idx="1"/>
          </p:nvPr>
        </p:nvSpPr>
        <p:spPr/>
        <p:txBody>
          <a:bodyPr/>
          <a:lstStyle/>
          <a:p>
            <a:r>
              <a:rPr lang="en-US" dirty="0"/>
              <a:t>Course Codes: </a:t>
            </a:r>
            <a:br>
              <a:rPr lang="en-US" dirty="0"/>
            </a:br>
            <a:r>
              <a:rPr lang="en-US" sz="1400" dirty="0">
                <a:hlinkClick r:id="rId2"/>
              </a:rPr>
              <a:t>https://www.cc-seas.columbia.edu/sites/dsa/files/handbooks/Columbia%20Key%20to%20Course%20Listing.pdf</a:t>
            </a:r>
            <a:endParaRPr lang="en-US" sz="1400" dirty="0"/>
          </a:p>
          <a:p>
            <a:r>
              <a:rPr lang="en-US" dirty="0"/>
              <a:t>Course/Section Properties:</a:t>
            </a:r>
            <a:br>
              <a:rPr lang="en-US" dirty="0"/>
            </a:br>
            <a:r>
              <a:rPr lang="en-US" sz="1400" dirty="0">
                <a:hlinkClick r:id="rId3"/>
              </a:rPr>
              <a:t>http://www.columbia.edu/cu/bulletin/uwb/</a:t>
            </a:r>
            <a:endParaRPr lang="en-US" sz="1400" dirty="0"/>
          </a:p>
          <a:p>
            <a:r>
              <a:rPr lang="en-US" dirty="0"/>
              <a:t>Common Search Criteria </a:t>
            </a:r>
            <a:r>
              <a:rPr lang="en-US" dirty="0">
                <a:sym typeface="Wingdings" pitchFamily="2" charset="2"/>
              </a:rPr>
              <a:t> Indexes, Query Parameters, Data Links</a:t>
            </a:r>
            <a:br>
              <a:rPr lang="en-US" dirty="0">
                <a:sym typeface="Wingdings" pitchFamily="2" charset="2"/>
              </a:rPr>
            </a:br>
            <a:r>
              <a:rPr lang="en-US" sz="1400" dirty="0">
                <a:sym typeface="Wingdings" pitchFamily="2" charset="2"/>
                <a:hlinkClick r:id="rId4"/>
              </a:rPr>
              <a:t>https://doc.search.columbia.edu/classes/Ferguson?instr=&amp;name=&amp;days=&amp;semes=&amp;hour=&amp;moi=</a:t>
            </a:r>
            <a:endParaRPr lang="en-US" sz="1400" dirty="0">
              <a:sym typeface="Wingdings" pitchFamily="2" charset="2"/>
            </a:endParaRPr>
          </a:p>
          <a:p>
            <a:r>
              <a:rPr lang="en-US" dirty="0">
                <a:sym typeface="Wingdings" pitchFamily="2" charset="2"/>
              </a:rPr>
              <a:t>Department Information:</a:t>
            </a:r>
          </a:p>
          <a:p>
            <a:pPr lvl="1"/>
            <a:r>
              <a:rPr lang="en-US" sz="1400" dirty="0">
                <a:sym typeface="Wingdings" pitchFamily="2" charset="2"/>
              </a:rPr>
              <a:t>Script: </a:t>
            </a:r>
            <a:r>
              <a:rPr lang="en-US" sz="1400" dirty="0">
                <a:sym typeface="Wingdings" pitchFamily="2" charset="2"/>
                <a:hlinkClick r:id="rId5"/>
              </a:rPr>
              <a:t>https://www.columbia.edu/content/academics/departments</a:t>
            </a:r>
            <a:r>
              <a:rPr lang="en-US" sz="1400" dirty="0">
                <a:sym typeface="Wingdings" pitchFamily="2" charset="2"/>
              </a:rPr>
              <a:t>  </a:t>
            </a:r>
          </a:p>
          <a:p>
            <a:pPr lvl="1"/>
            <a:r>
              <a:rPr lang="en-US" sz="1400" dirty="0">
                <a:sym typeface="Wingdings" pitchFamily="2" charset="2"/>
              </a:rPr>
              <a:t>Codes: </a:t>
            </a:r>
            <a:r>
              <a:rPr lang="en-US" sz="1400" dirty="0">
                <a:sym typeface="Wingdings" pitchFamily="2" charset="2"/>
                <a:hlinkClick r:id="rId6"/>
              </a:rPr>
              <a:t>https://academic-admin.cuit.columbia.edu/dept_code</a:t>
            </a:r>
            <a:endParaRPr lang="en-US" sz="1400" dirty="0">
              <a:sym typeface="Wingdings" pitchFamily="2" charset="2"/>
            </a:endParaRPr>
          </a:p>
          <a:p>
            <a:r>
              <a:rPr lang="en-US" dirty="0">
                <a:sym typeface="Wingdings" pitchFamily="2" charset="2"/>
              </a:rPr>
              <a:t>Specific Information:</a:t>
            </a:r>
          </a:p>
          <a:p>
            <a:pPr lvl="1"/>
            <a:r>
              <a:rPr lang="en-US" sz="1400" dirty="0">
                <a:sym typeface="Wingdings" pitchFamily="2" charset="2"/>
              </a:rPr>
              <a:t>Course and Instructor: </a:t>
            </a:r>
            <a:r>
              <a:rPr lang="en-US" sz="1400" dirty="0">
                <a:sym typeface="Wingdings" pitchFamily="2" charset="2"/>
                <a:hlinkClick r:id="rId7"/>
              </a:rPr>
              <a:t>https://opendataservice.columbia.edu/api/9/json</a:t>
            </a:r>
            <a:endParaRPr lang="en-US" sz="1400" dirty="0">
              <a:sym typeface="Wingdings" pitchFamily="2" charset="2"/>
            </a:endParaRPr>
          </a:p>
          <a:p>
            <a:pPr lvl="1"/>
            <a:r>
              <a:rPr lang="en-US" sz="1400" dirty="0">
                <a:sym typeface="Wingdings" pitchFamily="2" charset="2"/>
              </a:rPr>
              <a:t>Vergil Data: </a:t>
            </a:r>
            <a:r>
              <a:rPr lang="en-US" sz="1400" dirty="0">
                <a:sym typeface="Wingdings" pitchFamily="2" charset="2"/>
                <a:hlinkClick r:id="rId8"/>
              </a:rPr>
              <a:t>https://vergil.registrar.columbia.edu/feeds/cw.js</a:t>
            </a:r>
            <a:r>
              <a:rPr lang="en-US" sz="1400" dirty="0">
                <a:sym typeface="Wingdings" pitchFamily="2" charset="2"/>
              </a:rPr>
              <a:t> </a:t>
            </a:r>
          </a:p>
          <a:p>
            <a:pPr lvl="1"/>
            <a:r>
              <a:rPr lang="en-US" sz="1400" dirty="0">
                <a:sym typeface="Wingdings" pitchFamily="2" charset="2"/>
              </a:rPr>
              <a:t>Vergil Search: </a:t>
            </a:r>
            <a:r>
              <a:rPr lang="en-US" sz="1400" dirty="0">
                <a:sym typeface="Wingdings" pitchFamily="2" charset="2"/>
                <a:hlinkClick r:id="rId9"/>
              </a:rPr>
              <a:t>https://vergil.registrar.columbia.edu/doc-adv-queries.php?key=ferguson&amp;moreresults=2</a:t>
            </a:r>
            <a:r>
              <a:rPr lang="en-US" sz="1400" dirty="0">
                <a:sym typeface="Wingdings" pitchFamily="2" charset="2"/>
              </a:rPr>
              <a:t> </a:t>
            </a:r>
          </a:p>
        </p:txBody>
      </p:sp>
      <p:sp>
        <p:nvSpPr>
          <p:cNvPr id="3" name="Title 2">
            <a:extLst>
              <a:ext uri="{FF2B5EF4-FFF2-40B4-BE49-F238E27FC236}">
                <a16:creationId xmlns:a16="http://schemas.microsoft.com/office/drawing/2014/main" id="{6B152753-9E21-234C-AAE7-76AAF9A697EB}"/>
              </a:ext>
            </a:extLst>
          </p:cNvPr>
          <p:cNvSpPr>
            <a:spLocks noGrp="1"/>
          </p:cNvSpPr>
          <p:nvPr>
            <p:ph type="title"/>
          </p:nvPr>
        </p:nvSpPr>
        <p:spPr/>
        <p:txBody>
          <a:bodyPr/>
          <a:lstStyle/>
          <a:p>
            <a:r>
              <a:rPr lang="en-US" dirty="0"/>
              <a:t>Bottom-Up: Some Sources of Information</a:t>
            </a:r>
          </a:p>
        </p:txBody>
      </p:sp>
    </p:spTree>
    <p:extLst>
      <p:ext uri="{BB962C8B-B14F-4D97-AF65-F5344CB8AC3E}">
        <p14:creationId xmlns:p14="http://schemas.microsoft.com/office/powerpoint/2010/main" val="960051974"/>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0C206A-AA67-CF41-8600-AF08A2B43532}"/>
              </a:ext>
            </a:extLst>
          </p:cNvPr>
          <p:cNvSpPr>
            <a:spLocks noGrp="1"/>
          </p:cNvSpPr>
          <p:nvPr>
            <p:ph idx="1"/>
          </p:nvPr>
        </p:nvSpPr>
        <p:spPr/>
        <p:txBody>
          <a:bodyPr/>
          <a:lstStyle/>
          <a:p>
            <a:r>
              <a:rPr lang="en-US" dirty="0"/>
              <a:t>Show </a:t>
            </a:r>
            <a:r>
              <a:rPr lang="en-US" dirty="0" err="1"/>
              <a:t>cu_info</a:t>
            </a:r>
            <a:r>
              <a:rPr lang="en-US" dirty="0"/>
              <a:t> project with data and processing.</a:t>
            </a:r>
          </a:p>
          <a:p>
            <a:r>
              <a:rPr lang="en-US" dirty="0"/>
              <a:t>Show notebook for loading the data.</a:t>
            </a:r>
          </a:p>
          <a:p>
            <a:r>
              <a:rPr lang="en-US" dirty="0"/>
              <a:t>Show getting part of the way through parsing HTML in project</a:t>
            </a:r>
          </a:p>
        </p:txBody>
      </p:sp>
      <p:sp>
        <p:nvSpPr>
          <p:cNvPr id="3" name="Title 2">
            <a:extLst>
              <a:ext uri="{FF2B5EF4-FFF2-40B4-BE49-F238E27FC236}">
                <a16:creationId xmlns:a16="http://schemas.microsoft.com/office/drawing/2014/main" id="{5B675D5F-A332-8A47-8138-D29A7CF2A8FF}"/>
              </a:ext>
            </a:extLst>
          </p:cNvPr>
          <p:cNvSpPr>
            <a:spLocks noGrp="1"/>
          </p:cNvSpPr>
          <p:nvPr>
            <p:ph type="title"/>
          </p:nvPr>
        </p:nvSpPr>
        <p:spPr/>
        <p:txBody>
          <a:bodyPr/>
          <a:lstStyle/>
          <a:p>
            <a:r>
              <a:rPr lang="en-US" dirty="0"/>
              <a:t>Meet in the Middle</a:t>
            </a:r>
          </a:p>
        </p:txBody>
      </p:sp>
    </p:spTree>
    <p:extLst>
      <p:ext uri="{BB962C8B-B14F-4D97-AF65-F5344CB8AC3E}">
        <p14:creationId xmlns:p14="http://schemas.microsoft.com/office/powerpoint/2010/main" val="4279740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Rectangle 2"/>
          <p:cNvSpPr>
            <a:spLocks noGrp="1" noChangeArrowheads="1"/>
          </p:cNvSpPr>
          <p:nvPr>
            <p:ph type="title"/>
          </p:nvPr>
        </p:nvSpPr>
        <p:spPr/>
        <p:txBody>
          <a:bodyPr/>
          <a:lstStyle/>
          <a:p>
            <a:r>
              <a:rPr lang="en-US" altLang="en-US" dirty="0"/>
              <a:t>Ordering the Display of Tuples</a:t>
            </a:r>
          </a:p>
        </p:txBody>
      </p:sp>
      <p:sp>
        <p:nvSpPr>
          <p:cNvPr id="27650" name="Rectangle 3"/>
          <p:cNvSpPr>
            <a:spLocks noGrp="1" noChangeArrowheads="1"/>
          </p:cNvSpPr>
          <p:nvPr>
            <p:ph type="body" idx="1"/>
          </p:nvPr>
        </p:nvSpPr>
        <p:spPr>
          <a:xfrm>
            <a:off x="1719263" y="831057"/>
            <a:ext cx="5641658" cy="3064288"/>
          </a:xfrm>
        </p:spPr>
        <p:txBody>
          <a:bodyPr/>
          <a:lstStyle/>
          <a:p>
            <a:pPr>
              <a:tabLst>
                <a:tab pos="679847" algn="l"/>
              </a:tabLst>
            </a:pPr>
            <a:r>
              <a:rPr lang="en-US" altLang="en-US" dirty="0"/>
              <a:t>List in alphabetic order the names of all instructors </a:t>
            </a:r>
          </a:p>
          <a:p>
            <a:pPr>
              <a:buNone/>
              <a:tabLst>
                <a:tab pos="679847" algn="l"/>
              </a:tabLst>
            </a:pPr>
            <a:r>
              <a:rPr lang="en-US" altLang="en-US" dirty="0"/>
              <a:t>              </a:t>
            </a:r>
            <a:r>
              <a:rPr lang="en-US" altLang="en-US" b="1" dirty="0"/>
              <a:t>select distinct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dirty="0"/>
              <a:t>	</a:t>
            </a:r>
            <a:r>
              <a:rPr lang="en-US" altLang="en-US" b="1" dirty="0"/>
              <a:t>order by </a:t>
            </a:r>
            <a:r>
              <a:rPr lang="en-US" altLang="en-US" i="1" dirty="0"/>
              <a:t>name</a:t>
            </a:r>
            <a:endParaRPr lang="en-US" altLang="en-US" dirty="0"/>
          </a:p>
          <a:p>
            <a:pPr>
              <a:tabLst>
                <a:tab pos="679847" algn="l"/>
              </a:tabLst>
            </a:pPr>
            <a:r>
              <a:rPr lang="en-US" altLang="en-US" dirty="0"/>
              <a:t>We may specify </a:t>
            </a:r>
            <a:r>
              <a:rPr lang="en-US" altLang="en-US" b="1" dirty="0" err="1">
                <a:solidFill>
                  <a:srgbClr val="002060"/>
                </a:solidFill>
              </a:rPr>
              <a:t>desc</a:t>
            </a:r>
            <a:r>
              <a:rPr lang="en-US" altLang="en-US" dirty="0">
                <a:solidFill>
                  <a:srgbClr val="002060"/>
                </a:solidFill>
              </a:rPr>
              <a:t> </a:t>
            </a:r>
            <a:r>
              <a:rPr lang="en-US" altLang="en-US" dirty="0"/>
              <a:t>for descending order or </a:t>
            </a:r>
            <a:r>
              <a:rPr lang="en-US" altLang="en-US" b="1" dirty="0" err="1">
                <a:solidFill>
                  <a:srgbClr val="002060"/>
                </a:solidFill>
              </a:rPr>
              <a:t>asc</a:t>
            </a:r>
            <a:r>
              <a:rPr lang="en-US" altLang="en-US" dirty="0"/>
              <a:t> for ascending order, for each attribute; ascending order is the default.</a:t>
            </a:r>
          </a:p>
          <a:p>
            <a:pPr lvl="1">
              <a:tabLst>
                <a:tab pos="679847" algn="l"/>
              </a:tabLst>
            </a:pPr>
            <a:r>
              <a:rPr lang="en-US" altLang="en-US" dirty="0"/>
              <a:t>Example:  </a:t>
            </a:r>
            <a:r>
              <a:rPr lang="en-US" altLang="en-US" b="1" dirty="0"/>
              <a:t>order by</a:t>
            </a:r>
            <a:r>
              <a:rPr lang="en-US" altLang="en-US" dirty="0"/>
              <a:t> </a:t>
            </a:r>
            <a:r>
              <a:rPr lang="en-US" altLang="en-US" i="1" dirty="0"/>
              <a:t>name</a:t>
            </a:r>
            <a:r>
              <a:rPr lang="en-US" altLang="en-US" dirty="0"/>
              <a:t> </a:t>
            </a:r>
            <a:r>
              <a:rPr lang="en-US" altLang="en-US" b="1" dirty="0" err="1"/>
              <a:t>desc</a:t>
            </a:r>
            <a:endParaRPr lang="en-US" altLang="en-US" b="1" dirty="0"/>
          </a:p>
          <a:p>
            <a:pPr>
              <a:tabLst>
                <a:tab pos="679847" algn="l"/>
              </a:tabLst>
            </a:pPr>
            <a:r>
              <a:rPr lang="en-US" altLang="en-US" dirty="0"/>
              <a:t>Can sort on multiple attributes</a:t>
            </a:r>
          </a:p>
          <a:p>
            <a:pPr lvl="1">
              <a:tabLst>
                <a:tab pos="679847" algn="l"/>
              </a:tabLst>
            </a:pPr>
            <a:r>
              <a:rPr lang="en-US" altLang="en-US" dirty="0"/>
              <a:t>Example: </a:t>
            </a:r>
            <a:r>
              <a:rPr lang="en-US" altLang="en-US" b="1" dirty="0"/>
              <a:t>order by </a:t>
            </a:r>
            <a:r>
              <a:rPr lang="en-US" altLang="en-US" dirty="0"/>
              <a:t> </a:t>
            </a:r>
            <a:r>
              <a:rPr lang="en-US" altLang="en-US" i="1" dirty="0" err="1"/>
              <a:t>dept_name</a:t>
            </a:r>
            <a:r>
              <a:rPr lang="en-US" altLang="en-US" i="1" dirty="0"/>
              <a:t>, name</a:t>
            </a:r>
            <a:endParaRPr lang="en-US" altLang="en-US" dirty="0"/>
          </a:p>
        </p:txBody>
      </p:sp>
      <p:sp>
        <p:nvSpPr>
          <p:cNvPr id="4" name="TextBox 3">
            <a:extLst>
              <a:ext uri="{FF2B5EF4-FFF2-40B4-BE49-F238E27FC236}">
                <a16:creationId xmlns:a16="http://schemas.microsoft.com/office/drawing/2014/main" id="{47EC193D-2D18-5C46-90BD-7BB464DB1964}"/>
              </a:ext>
            </a:extLst>
          </p:cNvPr>
          <p:cNvSpPr txBox="1"/>
          <p:nvPr/>
        </p:nvSpPr>
        <p:spPr>
          <a:xfrm>
            <a:off x="1143000" y="3310570"/>
            <a:ext cx="6992620" cy="584775"/>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FF0000"/>
                </a:solidFill>
                <a:effectLst/>
                <a:uLnTx/>
                <a:uFillTx/>
                <a:latin typeface="Calibri" charset="0"/>
                <a:ea typeface="ＭＳ Ｐゴシック" charset="-128"/>
                <a:cs typeface="+mn-cs"/>
              </a:rPr>
              <a:t>Show notebook for order by example.</a:t>
            </a:r>
          </a:p>
        </p:txBody>
      </p:sp>
    </p:spTree>
    <p:extLst>
      <p:ext uri="{BB962C8B-B14F-4D97-AF65-F5344CB8AC3E}">
        <p14:creationId xmlns:p14="http://schemas.microsoft.com/office/powerpoint/2010/main" val="1964406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INSERT, UPDATE, DELETE</a:t>
            </a:r>
          </a:p>
        </p:txBody>
      </p:sp>
      <p:sp>
        <p:nvSpPr>
          <p:cNvPr id="8" name="TextBox 9">
            <a:extLst>
              <a:ext uri="{FF2B5EF4-FFF2-40B4-BE49-F238E27FC236}">
                <a16:creationId xmlns:a16="http://schemas.microsoft.com/office/drawing/2014/main" id="{1EB71C94-DE7D-7242-AFF4-A292E07C58C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15</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589439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626" name="Rectangle 2"/>
          <p:cNvSpPr>
            <a:spLocks noGrp="1" noChangeArrowheads="1"/>
          </p:cNvSpPr>
          <p:nvPr>
            <p:ph type="title"/>
          </p:nvPr>
        </p:nvSpPr>
        <p:spPr/>
        <p:txBody>
          <a:bodyPr/>
          <a:lstStyle/>
          <a:p>
            <a:r>
              <a:rPr lang="en-US" altLang="en-US" dirty="0"/>
              <a:t>Updates to tables</a:t>
            </a:r>
          </a:p>
        </p:txBody>
      </p:sp>
      <p:sp>
        <p:nvSpPr>
          <p:cNvPr id="13314" name="Rectangle 3"/>
          <p:cNvSpPr>
            <a:spLocks noGrp="1" noChangeArrowheads="1"/>
          </p:cNvSpPr>
          <p:nvPr>
            <p:ph type="body" idx="1"/>
          </p:nvPr>
        </p:nvSpPr>
        <p:spPr>
          <a:xfrm>
            <a:off x="1719263" y="812483"/>
            <a:ext cx="5782369" cy="3869531"/>
          </a:xfrm>
        </p:spPr>
        <p:txBody>
          <a:bodyPr/>
          <a:lstStyle/>
          <a:p>
            <a:pPr>
              <a:lnSpc>
                <a:spcPct val="90000"/>
              </a:lnSpc>
              <a:tabLst>
                <a:tab pos="1674019" algn="l"/>
              </a:tabLst>
            </a:pPr>
            <a:r>
              <a:rPr lang="en-US" altLang="en-US" b="1" dirty="0">
                <a:solidFill>
                  <a:srgbClr val="002060"/>
                </a:solidFill>
              </a:rPr>
              <a:t>Insert </a:t>
            </a:r>
            <a:r>
              <a:rPr lang="en-US" altLang="en-US" b="1" dirty="0">
                <a:solidFill>
                  <a:srgbClr val="000099"/>
                </a:solidFill>
              </a:rPr>
              <a:t> </a:t>
            </a:r>
            <a:endParaRPr lang="en-US" altLang="en-US" dirty="0"/>
          </a:p>
          <a:p>
            <a:pPr lvl="1">
              <a:lnSpc>
                <a:spcPct val="90000"/>
              </a:lnSpc>
              <a:tabLst>
                <a:tab pos="1674019" algn="l"/>
              </a:tabLst>
            </a:pPr>
            <a:r>
              <a:rPr lang="en-US" altLang="en-US" b="1" dirty="0"/>
              <a:t>insert into </a:t>
            </a:r>
            <a:r>
              <a:rPr lang="en-US" altLang="en-US" i="1" dirty="0"/>
              <a:t>instructor </a:t>
            </a:r>
            <a:r>
              <a:rPr lang="en-US" altLang="en-US" b="1" dirty="0"/>
              <a:t>values </a:t>
            </a:r>
            <a:r>
              <a:rPr lang="en-US" altLang="en-US" dirty="0"/>
              <a:t>(</a:t>
            </a:r>
            <a:r>
              <a:rPr lang="en-US" altLang="ja-JP" dirty="0"/>
              <a:t>'</a:t>
            </a:r>
            <a:r>
              <a:rPr lang="en-US" altLang="en-US" dirty="0"/>
              <a:t>10211</a:t>
            </a:r>
            <a:r>
              <a:rPr lang="en-US" altLang="ja-JP" dirty="0"/>
              <a:t>'</a:t>
            </a:r>
            <a:r>
              <a:rPr lang="en-US" altLang="en-US" dirty="0"/>
              <a:t>, </a:t>
            </a:r>
            <a:r>
              <a:rPr lang="en-US" altLang="ja-JP" dirty="0"/>
              <a:t>'</a:t>
            </a:r>
            <a:r>
              <a:rPr lang="en-US" altLang="en-US" dirty="0"/>
              <a:t>Smith</a:t>
            </a:r>
            <a:r>
              <a:rPr lang="en-US" altLang="ja-JP" dirty="0"/>
              <a:t>'</a:t>
            </a:r>
            <a:r>
              <a:rPr lang="en-US" altLang="en-US" dirty="0"/>
              <a:t>, </a:t>
            </a:r>
            <a:r>
              <a:rPr lang="en-US" altLang="ja-JP" dirty="0"/>
              <a:t>'</a:t>
            </a:r>
            <a:r>
              <a:rPr lang="en-US" altLang="en-US" dirty="0"/>
              <a:t>Biology</a:t>
            </a:r>
            <a:r>
              <a:rPr lang="en-US" altLang="ja-JP" dirty="0"/>
              <a:t>'</a:t>
            </a:r>
            <a:r>
              <a:rPr lang="en-US" altLang="en-US" dirty="0"/>
              <a:t>, 66000);</a:t>
            </a:r>
          </a:p>
          <a:p>
            <a:pPr>
              <a:lnSpc>
                <a:spcPct val="90000"/>
              </a:lnSpc>
              <a:tabLst>
                <a:tab pos="1674019" algn="l"/>
              </a:tabLst>
            </a:pPr>
            <a:r>
              <a:rPr lang="en-US" altLang="en-US" b="1" dirty="0">
                <a:solidFill>
                  <a:srgbClr val="002060"/>
                </a:solidFill>
              </a:rPr>
              <a:t>Delete</a:t>
            </a:r>
            <a:r>
              <a:rPr lang="en-US" altLang="en-US" b="1" dirty="0">
                <a:solidFill>
                  <a:srgbClr val="000099"/>
                </a:solidFill>
              </a:rPr>
              <a:t> </a:t>
            </a:r>
          </a:p>
          <a:p>
            <a:pPr lvl="1">
              <a:lnSpc>
                <a:spcPct val="90000"/>
              </a:lnSpc>
              <a:tabLst>
                <a:tab pos="1674019" algn="l"/>
              </a:tabLst>
            </a:pPr>
            <a:r>
              <a:rPr lang="en-US" altLang="en-US" b="1" dirty="0">
                <a:solidFill>
                  <a:srgbClr val="000099"/>
                </a:solidFill>
              </a:rPr>
              <a:t> </a:t>
            </a:r>
            <a:r>
              <a:rPr lang="en-US" altLang="en-US" dirty="0"/>
              <a:t>Remove all tuples from the </a:t>
            </a:r>
            <a:r>
              <a:rPr lang="en-US" altLang="en-US" i="1" dirty="0"/>
              <a:t>student</a:t>
            </a:r>
            <a:r>
              <a:rPr lang="en-US" altLang="en-US" dirty="0"/>
              <a:t> relation</a:t>
            </a:r>
          </a:p>
          <a:p>
            <a:pPr lvl="2">
              <a:lnSpc>
                <a:spcPct val="90000"/>
              </a:lnSpc>
              <a:tabLst>
                <a:tab pos="1674019" algn="l"/>
              </a:tabLst>
            </a:pPr>
            <a:r>
              <a:rPr lang="en-US" altLang="en-US" b="1" dirty="0"/>
              <a:t>delete from </a:t>
            </a:r>
            <a:r>
              <a:rPr lang="en-US" altLang="en-US" i="1" dirty="0"/>
              <a:t>student  </a:t>
            </a:r>
          </a:p>
          <a:p>
            <a:pPr>
              <a:lnSpc>
                <a:spcPct val="90000"/>
              </a:lnSpc>
              <a:tabLst>
                <a:tab pos="1674019" algn="l"/>
              </a:tabLst>
            </a:pPr>
            <a:r>
              <a:rPr lang="en-US" altLang="en-US" b="1" dirty="0">
                <a:solidFill>
                  <a:srgbClr val="002060"/>
                </a:solidFill>
              </a:rPr>
              <a:t>Drop Table</a:t>
            </a:r>
          </a:p>
          <a:p>
            <a:pPr lvl="1">
              <a:lnSpc>
                <a:spcPct val="90000"/>
              </a:lnSpc>
              <a:tabLst>
                <a:tab pos="1674019" algn="l"/>
              </a:tabLst>
            </a:pPr>
            <a:r>
              <a:rPr lang="en-US" altLang="en-US" b="1" dirty="0"/>
              <a:t>drop table </a:t>
            </a:r>
            <a:r>
              <a:rPr lang="en-US" altLang="en-US" i="1" dirty="0"/>
              <a:t>r</a:t>
            </a:r>
          </a:p>
          <a:p>
            <a:pPr>
              <a:lnSpc>
                <a:spcPct val="90000"/>
              </a:lnSpc>
              <a:tabLst>
                <a:tab pos="1674019" algn="l"/>
              </a:tabLst>
            </a:pPr>
            <a:r>
              <a:rPr lang="en-US" altLang="en-US" b="1" dirty="0">
                <a:solidFill>
                  <a:srgbClr val="002060"/>
                </a:solidFill>
              </a:rPr>
              <a:t>Alter</a:t>
            </a:r>
            <a:r>
              <a:rPr lang="en-US" altLang="en-US" b="1" dirty="0">
                <a:solidFill>
                  <a:srgbClr val="000099"/>
                </a:solidFill>
              </a:rPr>
              <a:t> </a:t>
            </a:r>
            <a:r>
              <a:rPr lang="en-US" altLang="en-US" dirty="0"/>
              <a:t> </a:t>
            </a:r>
          </a:p>
          <a:p>
            <a:pPr lvl="1">
              <a:lnSpc>
                <a:spcPct val="90000"/>
              </a:lnSpc>
              <a:tabLst>
                <a:tab pos="1674019" algn="l"/>
              </a:tabLst>
            </a:pPr>
            <a:r>
              <a:rPr lang="en-US" altLang="en-US" b="1" dirty="0"/>
              <a:t>alter table </a:t>
            </a:r>
            <a:r>
              <a:rPr lang="en-US" altLang="en-US" i="1" dirty="0"/>
              <a:t>r </a:t>
            </a:r>
            <a:r>
              <a:rPr lang="en-US" altLang="en-US" b="1" dirty="0"/>
              <a:t>add </a:t>
            </a:r>
            <a:r>
              <a:rPr lang="en-US" altLang="en-US" i="1" dirty="0"/>
              <a:t>A D</a:t>
            </a:r>
          </a:p>
          <a:p>
            <a:pPr lvl="2">
              <a:lnSpc>
                <a:spcPct val="90000"/>
              </a:lnSpc>
              <a:tabLst>
                <a:tab pos="1674019" algn="l"/>
              </a:tabLst>
            </a:pPr>
            <a:r>
              <a:rPr lang="en-US" altLang="en-US" i="1" dirty="0"/>
              <a:t> </a:t>
            </a:r>
            <a:r>
              <a:rPr lang="en-US" altLang="en-US" dirty="0"/>
              <a:t>where </a:t>
            </a:r>
            <a:r>
              <a:rPr lang="en-US" altLang="en-US" i="1" dirty="0"/>
              <a:t>A</a:t>
            </a:r>
            <a:r>
              <a:rPr lang="en-US" altLang="en-US" dirty="0"/>
              <a:t> is the name of the attribute to be added to relation </a:t>
            </a:r>
            <a:r>
              <a:rPr lang="en-US" altLang="en-US" i="1" dirty="0"/>
              <a:t>r </a:t>
            </a:r>
            <a:r>
              <a:rPr lang="en-US" altLang="en-US" dirty="0"/>
              <a:t> and </a:t>
            </a:r>
            <a:r>
              <a:rPr lang="en-US" altLang="en-US" i="1" dirty="0"/>
              <a:t>D</a:t>
            </a:r>
            <a:r>
              <a:rPr lang="en-US" altLang="en-US" dirty="0"/>
              <a:t> is the domain of </a:t>
            </a:r>
            <a:r>
              <a:rPr lang="en-US" altLang="en-US" i="1" dirty="0"/>
              <a:t>A.</a:t>
            </a:r>
            <a:endParaRPr lang="en-US" altLang="en-US" dirty="0"/>
          </a:p>
          <a:p>
            <a:pPr lvl="2">
              <a:lnSpc>
                <a:spcPct val="90000"/>
              </a:lnSpc>
              <a:tabLst>
                <a:tab pos="1674019" algn="l"/>
              </a:tabLst>
            </a:pPr>
            <a:r>
              <a:rPr lang="en-US" altLang="en-US" dirty="0"/>
              <a:t>All exiting tuples in the relation are assigned </a:t>
            </a:r>
            <a:r>
              <a:rPr lang="en-US" altLang="en-US" i="1" dirty="0"/>
              <a:t>null</a:t>
            </a:r>
            <a:r>
              <a:rPr lang="en-US" altLang="en-US" dirty="0"/>
              <a:t> as the value for the new attribute.  </a:t>
            </a:r>
          </a:p>
          <a:p>
            <a:pPr lvl="1">
              <a:lnSpc>
                <a:spcPct val="110000"/>
              </a:lnSpc>
              <a:tabLst>
                <a:tab pos="1674019" algn="l"/>
              </a:tabLst>
            </a:pPr>
            <a:r>
              <a:rPr lang="en-US" altLang="en-US" b="1" dirty="0"/>
              <a:t>alter table </a:t>
            </a:r>
            <a:r>
              <a:rPr lang="en-US" altLang="en-US" i="1" dirty="0"/>
              <a:t>r</a:t>
            </a:r>
            <a:r>
              <a:rPr lang="en-US" altLang="en-US" b="1" dirty="0"/>
              <a:t> drop</a:t>
            </a:r>
            <a:r>
              <a:rPr lang="en-US" altLang="en-US" i="1" dirty="0"/>
              <a:t> A     </a:t>
            </a:r>
          </a:p>
          <a:p>
            <a:pPr lvl="2">
              <a:lnSpc>
                <a:spcPct val="110000"/>
              </a:lnSpc>
              <a:tabLst>
                <a:tab pos="1674019" algn="l"/>
              </a:tabLst>
            </a:pPr>
            <a:r>
              <a:rPr lang="en-US" altLang="en-US" dirty="0"/>
              <a:t>where </a:t>
            </a:r>
            <a:r>
              <a:rPr lang="en-US" altLang="en-US" i="1" dirty="0"/>
              <a:t>A</a:t>
            </a:r>
            <a:r>
              <a:rPr lang="en-US" altLang="en-US" dirty="0"/>
              <a:t> is the name of an attribute of relation</a:t>
            </a:r>
            <a:r>
              <a:rPr lang="en-US" altLang="en-US" i="1" dirty="0"/>
              <a:t> r</a:t>
            </a:r>
          </a:p>
          <a:p>
            <a:pPr lvl="2">
              <a:lnSpc>
                <a:spcPct val="90000"/>
              </a:lnSpc>
              <a:tabLst>
                <a:tab pos="1674019" algn="l"/>
              </a:tabLst>
            </a:pPr>
            <a:r>
              <a:rPr lang="en-US" altLang="en-US" dirty="0"/>
              <a:t>Dropping of attributes not supported by many databases.</a:t>
            </a:r>
          </a:p>
        </p:txBody>
      </p:sp>
    </p:spTree>
    <p:extLst>
      <p:ext uri="{BB962C8B-B14F-4D97-AF65-F5344CB8AC3E}">
        <p14:creationId xmlns:p14="http://schemas.microsoft.com/office/powerpoint/2010/main" val="39779618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Grp="1" noChangeArrowheads="1"/>
          </p:cNvSpPr>
          <p:nvPr>
            <p:ph type="title"/>
          </p:nvPr>
        </p:nvSpPr>
        <p:spPr>
          <a:xfrm>
            <a:off x="1825229" y="84535"/>
            <a:ext cx="6057900" cy="457200"/>
          </a:xfrm>
        </p:spPr>
        <p:txBody>
          <a:bodyPr/>
          <a:lstStyle/>
          <a:p>
            <a:r>
              <a:rPr lang="en-US" altLang="en-US" dirty="0"/>
              <a:t>Modification of the Database</a:t>
            </a:r>
          </a:p>
        </p:txBody>
      </p:sp>
      <p:sp>
        <p:nvSpPr>
          <p:cNvPr id="61442" name="Rectangle 3"/>
          <p:cNvSpPr>
            <a:spLocks noGrp="1" noChangeArrowheads="1"/>
          </p:cNvSpPr>
          <p:nvPr>
            <p:ph type="body" idx="1"/>
          </p:nvPr>
        </p:nvSpPr>
        <p:spPr>
          <a:xfrm>
            <a:off x="1722268" y="858915"/>
            <a:ext cx="5565501" cy="2350630"/>
          </a:xfrm>
        </p:spPr>
        <p:txBody>
          <a:bodyPr/>
          <a:lstStyle/>
          <a:p>
            <a:pPr>
              <a:tabLst>
                <a:tab pos="1239441" algn="l"/>
                <a:tab pos="1975247" algn="l"/>
              </a:tabLst>
            </a:pPr>
            <a:r>
              <a:rPr lang="en-US" altLang="en-US" dirty="0"/>
              <a:t>Deletion of tuples from a given relation.</a:t>
            </a:r>
            <a:endParaRPr lang="en-US" altLang="en-US" dirty="0">
              <a:latin typeface="Century Gothic" panose="020B0502020202020204" pitchFamily="34" charset="0"/>
            </a:endParaRPr>
          </a:p>
          <a:p>
            <a:pPr>
              <a:tabLst>
                <a:tab pos="1239441" algn="l"/>
                <a:tab pos="1975247" algn="l"/>
              </a:tabLst>
            </a:pPr>
            <a:r>
              <a:rPr lang="en-US" altLang="en-US" dirty="0"/>
              <a:t>Insertion of new tuples into a given relation</a:t>
            </a:r>
          </a:p>
          <a:p>
            <a:pPr>
              <a:tabLst>
                <a:tab pos="1239441" algn="l"/>
                <a:tab pos="1975247" algn="l"/>
              </a:tabLst>
            </a:pPr>
            <a:r>
              <a:rPr lang="en-US" altLang="en-US" dirty="0"/>
              <a:t>Updating of values in some tuples in a given relation</a:t>
            </a:r>
          </a:p>
        </p:txBody>
      </p:sp>
    </p:spTree>
    <p:extLst>
      <p:ext uri="{BB962C8B-B14F-4D97-AF65-F5344CB8AC3E}">
        <p14:creationId xmlns:p14="http://schemas.microsoft.com/office/powerpoint/2010/main" val="1863956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62" name="Rectangle 2"/>
          <p:cNvSpPr>
            <a:spLocks noGrp="1" noChangeArrowheads="1"/>
          </p:cNvSpPr>
          <p:nvPr>
            <p:ph type="title"/>
          </p:nvPr>
        </p:nvSpPr>
        <p:spPr>
          <a:xfrm>
            <a:off x="1825229" y="125588"/>
            <a:ext cx="6057900" cy="457200"/>
          </a:xfrm>
        </p:spPr>
        <p:txBody>
          <a:bodyPr/>
          <a:lstStyle/>
          <a:p>
            <a:r>
              <a:rPr lang="en-US" altLang="en-US" dirty="0"/>
              <a:t>Deletion</a:t>
            </a:r>
          </a:p>
        </p:txBody>
      </p:sp>
      <p:sp>
        <p:nvSpPr>
          <p:cNvPr id="62466" name="Rectangle 3"/>
          <p:cNvSpPr>
            <a:spLocks noGrp="1" noChangeArrowheads="1"/>
          </p:cNvSpPr>
          <p:nvPr>
            <p:ph type="body" idx="1"/>
          </p:nvPr>
        </p:nvSpPr>
        <p:spPr>
          <a:xfrm>
            <a:off x="1728927" y="857298"/>
            <a:ext cx="5726097" cy="3881438"/>
          </a:xfrm>
        </p:spPr>
        <p:txBody>
          <a:bodyPr/>
          <a:lstStyle/>
          <a:p>
            <a:pPr>
              <a:tabLst>
                <a:tab pos="1239441" algn="l"/>
                <a:tab pos="1975247" algn="l"/>
              </a:tabLst>
            </a:pPr>
            <a:r>
              <a:rPr lang="en-US" altLang="en-US" dirty="0"/>
              <a:t>Delete all instructors</a:t>
            </a:r>
          </a:p>
          <a:p>
            <a:pPr>
              <a:buNone/>
              <a:tabLst>
                <a:tab pos="1239441" algn="l"/>
                <a:tab pos="1975247" algn="l"/>
              </a:tabLst>
            </a:pPr>
            <a:r>
              <a:rPr lang="en-US" altLang="en-US" dirty="0"/>
              <a:t>		</a:t>
            </a:r>
            <a:r>
              <a:rPr lang="en-US" altLang="en-US" b="1" dirty="0"/>
              <a:t>delete from </a:t>
            </a:r>
            <a:r>
              <a:rPr lang="en-US" altLang="en-US" i="1" dirty="0"/>
              <a:t>instructor</a:t>
            </a:r>
            <a:r>
              <a:rPr lang="en-US" altLang="en-US" dirty="0">
                <a:latin typeface="Century Gothic" panose="020B0502020202020204" pitchFamily="34" charset="0"/>
              </a:rPr>
              <a:t> </a:t>
            </a:r>
          </a:p>
          <a:p>
            <a:pPr>
              <a:buNone/>
              <a:tabLst>
                <a:tab pos="1239441" algn="l"/>
                <a:tab pos="1975247" algn="l"/>
              </a:tabLst>
            </a:pPr>
            <a:endParaRPr lang="en-US" altLang="en-US" sz="600" dirty="0">
              <a:latin typeface="Century Gothic" panose="020B0502020202020204" pitchFamily="34" charset="0"/>
            </a:endParaRPr>
          </a:p>
          <a:p>
            <a:pPr>
              <a:tabLst>
                <a:tab pos="1239441" algn="l"/>
                <a:tab pos="1975247" algn="l"/>
              </a:tabLst>
            </a:pPr>
            <a:r>
              <a:rPr lang="en-US" altLang="en-US" dirty="0"/>
              <a:t>Delete all instructors from the Finance department</a:t>
            </a:r>
            <a:br>
              <a:rPr lang="en-US" altLang="en-US" dirty="0"/>
            </a:br>
            <a:r>
              <a:rPr lang="en-US" altLang="en-US" dirty="0"/>
              <a:t>                     </a:t>
            </a:r>
            <a:r>
              <a:rPr lang="en-US" altLang="en-US" b="1" dirty="0"/>
              <a:t>delete from </a:t>
            </a:r>
            <a:r>
              <a:rPr lang="en-US" altLang="en-US" i="1" dirty="0"/>
              <a:t>instructor</a:t>
            </a:r>
            <a:br>
              <a:rPr lang="en-US" altLang="en-US" i="1" dirty="0"/>
            </a:br>
            <a:r>
              <a:rPr lang="en-US" altLang="en-US" i="1" dirty="0"/>
              <a:t>                     </a:t>
            </a:r>
            <a:r>
              <a:rPr lang="en-US" altLang="en-US" b="1" dirty="0"/>
              <a:t>where </a:t>
            </a:r>
            <a:r>
              <a:rPr lang="en-US" altLang="en-US" i="1" dirty="0" err="1"/>
              <a:t>dept_name</a:t>
            </a:r>
            <a:r>
              <a:rPr lang="en-US" altLang="en-US" dirty="0"/>
              <a:t>= 'Finance’;</a:t>
            </a:r>
          </a:p>
          <a:p>
            <a:pPr>
              <a:buNone/>
              <a:tabLst>
                <a:tab pos="1239441" algn="l"/>
                <a:tab pos="1975247" algn="l"/>
              </a:tabLst>
            </a:pPr>
            <a:r>
              <a:rPr lang="en-US" altLang="en-US" sz="600" dirty="0"/>
              <a:t> </a:t>
            </a:r>
          </a:p>
          <a:p>
            <a:pPr>
              <a:tabLst>
                <a:tab pos="1239441" algn="l"/>
                <a:tab pos="1975247" algn="l"/>
              </a:tabLst>
            </a:pPr>
            <a:r>
              <a:rPr lang="en-US" altLang="en-US" i="1" dirty="0"/>
              <a:t>Delete all tuples in the instructor relation for those instructors associated with a department located in the Watson building.</a:t>
            </a:r>
          </a:p>
          <a:p>
            <a:pPr>
              <a:buNone/>
              <a:tabLst>
                <a:tab pos="1239441" algn="l"/>
                <a:tab pos="1975247" algn="l"/>
              </a:tabLst>
            </a:pPr>
            <a:r>
              <a:rPr lang="en-US" altLang="en-US" b="1" dirty="0"/>
              <a:t>	                     delete from </a:t>
            </a:r>
            <a:r>
              <a:rPr lang="en-US" altLang="en-US" i="1" dirty="0"/>
              <a:t>instructor</a:t>
            </a:r>
            <a:br>
              <a:rPr lang="en-US" altLang="en-US" i="1" dirty="0"/>
            </a:br>
            <a:r>
              <a:rPr lang="en-US" altLang="en-US" i="1" dirty="0"/>
              <a:t>                     </a:t>
            </a:r>
            <a:r>
              <a:rPr lang="en-US" altLang="en-US" b="1" dirty="0"/>
              <a:t>where </a:t>
            </a:r>
            <a:r>
              <a:rPr lang="en-US" altLang="en-US" i="1" dirty="0"/>
              <a:t>dept name </a:t>
            </a:r>
            <a:r>
              <a:rPr lang="en-US" altLang="en-US" b="1" dirty="0"/>
              <a:t>in </a:t>
            </a:r>
            <a:r>
              <a:rPr lang="en-US" altLang="en-US" dirty="0"/>
              <a:t>(</a:t>
            </a:r>
            <a:r>
              <a:rPr lang="en-US" altLang="en-US" b="1" dirty="0"/>
              <a:t>select </a:t>
            </a:r>
            <a:r>
              <a:rPr lang="en-US" altLang="en-US" i="1" dirty="0"/>
              <a:t>dept name</a:t>
            </a:r>
            <a:br>
              <a:rPr lang="en-US" altLang="en-US" i="1" dirty="0"/>
            </a:br>
            <a:r>
              <a:rPr lang="en-US" altLang="en-US" i="1" dirty="0"/>
              <a:t>                                                        </a:t>
            </a:r>
            <a:r>
              <a:rPr lang="en-US" altLang="en-US" b="1" dirty="0"/>
              <a:t>from </a:t>
            </a:r>
            <a:r>
              <a:rPr lang="en-US" altLang="en-US" i="1" dirty="0"/>
              <a:t>department</a:t>
            </a:r>
            <a:br>
              <a:rPr lang="en-US" altLang="en-US" i="1" dirty="0"/>
            </a:br>
            <a:r>
              <a:rPr lang="en-US" altLang="en-US" i="1" dirty="0"/>
              <a:t>                                                        </a:t>
            </a:r>
            <a:r>
              <a:rPr lang="en-US" altLang="en-US" b="1" dirty="0"/>
              <a:t>where </a:t>
            </a:r>
            <a:r>
              <a:rPr lang="en-US" altLang="en-US" i="1" dirty="0"/>
              <a:t>building </a:t>
            </a:r>
            <a:r>
              <a:rPr lang="en-US" altLang="en-US" dirty="0"/>
              <a:t>= 'Watson');</a:t>
            </a:r>
          </a:p>
          <a:p>
            <a:pPr>
              <a:tabLst>
                <a:tab pos="1239441" algn="l"/>
                <a:tab pos="1975247" algn="l"/>
              </a:tabLst>
            </a:pPr>
            <a:endParaRPr lang="en-US" altLang="en-US" dirty="0"/>
          </a:p>
        </p:txBody>
      </p:sp>
    </p:spTree>
    <p:extLst>
      <p:ext uri="{BB962C8B-B14F-4D97-AF65-F5344CB8AC3E}">
        <p14:creationId xmlns:p14="http://schemas.microsoft.com/office/powerpoint/2010/main" val="3652903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Rectangle 2"/>
          <p:cNvSpPr>
            <a:spLocks noGrp="1" noChangeArrowheads="1"/>
          </p:cNvSpPr>
          <p:nvPr>
            <p:ph type="title"/>
          </p:nvPr>
        </p:nvSpPr>
        <p:spPr/>
        <p:txBody>
          <a:bodyPr/>
          <a:lstStyle/>
          <a:p>
            <a:r>
              <a:rPr lang="en-US" altLang="en-US" dirty="0"/>
              <a:t>Deletion (Cont.)</a:t>
            </a:r>
          </a:p>
        </p:txBody>
      </p:sp>
      <p:sp>
        <p:nvSpPr>
          <p:cNvPr id="63490" name="Rectangle 3"/>
          <p:cNvSpPr>
            <a:spLocks noGrp="1" noChangeArrowheads="1"/>
          </p:cNvSpPr>
          <p:nvPr>
            <p:ph type="body" idx="1"/>
          </p:nvPr>
        </p:nvSpPr>
        <p:spPr>
          <a:xfrm>
            <a:off x="1719263" y="823104"/>
            <a:ext cx="5906834" cy="610790"/>
          </a:xfrm>
        </p:spPr>
        <p:txBody>
          <a:bodyPr/>
          <a:lstStyle/>
          <a:p>
            <a:pPr>
              <a:tabLst>
                <a:tab pos="1027510" algn="l"/>
                <a:tab pos="2355056" algn="l"/>
              </a:tabLst>
            </a:pPr>
            <a:r>
              <a:rPr lang="en-US" altLang="en-US" dirty="0"/>
              <a:t>Delete all instructors whose salary is less than the average salary of instructors</a:t>
            </a:r>
          </a:p>
          <a:p>
            <a:pPr>
              <a:tabLst>
                <a:tab pos="1027510" algn="l"/>
                <a:tab pos="2355056" algn="l"/>
              </a:tabLst>
            </a:pPr>
            <a:endParaRPr lang="en-US" altLang="en-US" dirty="0"/>
          </a:p>
          <a:p>
            <a:pPr>
              <a:tabLst>
                <a:tab pos="1027510" algn="l"/>
                <a:tab pos="2355056" algn="l"/>
              </a:tabLst>
            </a:pPr>
            <a:endParaRPr lang="en-US" altLang="en-US" dirty="0"/>
          </a:p>
          <a:p>
            <a:pPr>
              <a:tabLst>
                <a:tab pos="1027510" algn="l"/>
                <a:tab pos="2355056" algn="l"/>
              </a:tabLst>
            </a:pPr>
            <a:endParaRPr lang="en-US" altLang="en-US" dirty="0"/>
          </a:p>
          <a:p>
            <a:pPr lvl="1">
              <a:tabLst>
                <a:tab pos="1027510" algn="l"/>
                <a:tab pos="2355056" algn="l"/>
              </a:tabLst>
            </a:pPr>
            <a:r>
              <a:rPr lang="en-US" altLang="en-US" dirty="0"/>
              <a:t>Problem:  as we delete tuples from </a:t>
            </a:r>
            <a:r>
              <a:rPr lang="en-US" altLang="en-US" i="1" dirty="0"/>
              <a:t>instructor</a:t>
            </a:r>
            <a:r>
              <a:rPr lang="en-US" altLang="en-US" dirty="0"/>
              <a:t>, the average salary changes</a:t>
            </a:r>
          </a:p>
          <a:p>
            <a:pPr lvl="1">
              <a:tabLst>
                <a:tab pos="1027510" algn="l"/>
                <a:tab pos="2355056" algn="l"/>
              </a:tabLst>
            </a:pPr>
            <a:r>
              <a:rPr lang="en-US" altLang="en-US" dirty="0"/>
              <a:t>Solution used in SQL:</a:t>
            </a:r>
          </a:p>
          <a:p>
            <a:pPr marL="900113" lvl="2" indent="-257175">
              <a:buFont typeface="+mj-lt"/>
              <a:buAutoNum type="arabicPeriod"/>
              <a:tabLst>
                <a:tab pos="1027510" algn="l"/>
                <a:tab pos="2355056" algn="l"/>
              </a:tabLst>
            </a:pPr>
            <a:r>
              <a:rPr lang="en-US" altLang="en-US" dirty="0"/>
              <a:t>First, compute </a:t>
            </a:r>
            <a:r>
              <a:rPr lang="en-US" altLang="en-US" b="1" dirty="0" err="1"/>
              <a:t>avg</a:t>
            </a:r>
            <a:r>
              <a:rPr lang="en-US" altLang="en-US" dirty="0"/>
              <a:t> (salary) and find all tuples to delete</a:t>
            </a:r>
          </a:p>
          <a:p>
            <a:pPr marL="900113" lvl="2" indent="-257175">
              <a:buFont typeface="+mj-lt"/>
              <a:buAutoNum type="arabicPeriod"/>
              <a:tabLst>
                <a:tab pos="1027510" algn="l"/>
                <a:tab pos="2355056" algn="l"/>
              </a:tabLst>
            </a:pPr>
            <a:r>
              <a:rPr lang="en-US" altLang="en-US" dirty="0"/>
              <a:t>Next, delete all tuples found above (without recomputing </a:t>
            </a:r>
            <a:r>
              <a:rPr lang="en-US" altLang="en-US" b="1" dirty="0" err="1"/>
              <a:t>avg</a:t>
            </a:r>
            <a:r>
              <a:rPr lang="en-US" altLang="en-US" dirty="0"/>
              <a:t> or retesting the tuples)</a:t>
            </a:r>
          </a:p>
          <a:p>
            <a:pPr lvl="1">
              <a:tabLst>
                <a:tab pos="1027510" algn="l"/>
                <a:tab pos="2355056" algn="l"/>
              </a:tabLst>
            </a:pPr>
            <a:endParaRPr lang="en-US" altLang="en-US" dirty="0"/>
          </a:p>
        </p:txBody>
      </p:sp>
      <p:sp>
        <p:nvSpPr>
          <p:cNvPr id="63491" name="Text Box 4"/>
          <p:cNvSpPr txBox="1">
            <a:spLocks noChangeArrowheads="1"/>
          </p:cNvSpPr>
          <p:nvPr/>
        </p:nvSpPr>
        <p:spPr bwMode="auto">
          <a:xfrm>
            <a:off x="2288219" y="1269302"/>
            <a:ext cx="4789238" cy="68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delete from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&lt; (</a:t>
            </a: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p:txBody>
      </p:sp>
    </p:spTree>
    <p:extLst>
      <p:ext uri="{BB962C8B-B14F-4D97-AF65-F5344CB8AC3E}">
        <p14:creationId xmlns:p14="http://schemas.microsoft.com/office/powerpoint/2010/main" val="656423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031211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Rectangle 2"/>
          <p:cNvSpPr>
            <a:spLocks noGrp="1" noChangeArrowheads="1"/>
          </p:cNvSpPr>
          <p:nvPr>
            <p:ph type="title"/>
          </p:nvPr>
        </p:nvSpPr>
        <p:spPr>
          <a:xfrm>
            <a:off x="1870472" y="208360"/>
            <a:ext cx="6057900" cy="342900"/>
          </a:xfrm>
        </p:spPr>
        <p:txBody>
          <a:bodyPr/>
          <a:lstStyle/>
          <a:p>
            <a:r>
              <a:rPr lang="en-US" altLang="en-US" dirty="0"/>
              <a:t>Insertion</a:t>
            </a:r>
          </a:p>
        </p:txBody>
      </p:sp>
      <p:sp>
        <p:nvSpPr>
          <p:cNvPr id="64514" name="Rectangle 3"/>
          <p:cNvSpPr>
            <a:spLocks noGrp="1" noChangeArrowheads="1"/>
          </p:cNvSpPr>
          <p:nvPr>
            <p:ph type="body" idx="1"/>
          </p:nvPr>
        </p:nvSpPr>
        <p:spPr>
          <a:xfrm>
            <a:off x="1722269" y="851559"/>
            <a:ext cx="5739414" cy="3440382"/>
          </a:xfrm>
        </p:spPr>
        <p:txBody>
          <a:bodyPr/>
          <a:lstStyle/>
          <a:p>
            <a:pPr>
              <a:tabLst>
                <a:tab pos="903685" algn="l"/>
                <a:tab pos="1418035" algn="l"/>
              </a:tabLst>
            </a:pPr>
            <a:r>
              <a:rPr lang="en-US" altLang="en-US" dirty="0"/>
              <a:t>Add a new tuple to </a:t>
            </a:r>
            <a:r>
              <a:rPr lang="en-US" altLang="en-US" i="1" dirty="0"/>
              <a:t>course</a:t>
            </a:r>
          </a:p>
          <a:p>
            <a:pPr>
              <a:buNone/>
              <a:tabLst>
                <a:tab pos="903685" algn="l"/>
                <a:tab pos="1418035" algn="l"/>
              </a:tabLst>
            </a:pPr>
            <a:r>
              <a:rPr lang="en-US" altLang="en-US" b="1" dirty="0"/>
              <a:t>	      insert into </a:t>
            </a:r>
            <a:r>
              <a:rPr lang="en-US" altLang="en-US" i="1" dirty="0"/>
              <a:t>course</a:t>
            </a:r>
            <a:br>
              <a:rPr lang="en-US" altLang="en-US" i="1" dirty="0"/>
            </a:br>
            <a:r>
              <a:rPr lang="en-US" altLang="en-US" i="1" dirty="0"/>
              <a:t>             </a:t>
            </a:r>
            <a:r>
              <a:rPr lang="en-US" altLang="en-US" b="1" dirty="0"/>
              <a:t>values </a:t>
            </a:r>
            <a:r>
              <a:rPr lang="en-US" altLang="en-US" dirty="0"/>
              <a:t>('CS-437', 'Database Systems', 'Comp. Sci.', 4);</a:t>
            </a:r>
          </a:p>
          <a:p>
            <a:pPr>
              <a:buNone/>
              <a:tabLst>
                <a:tab pos="903685" algn="l"/>
                <a:tab pos="1418035" algn="l"/>
              </a:tabLst>
            </a:pPr>
            <a:r>
              <a:rPr lang="en-US" altLang="en-US" sz="600" dirty="0"/>
              <a:t> </a:t>
            </a:r>
          </a:p>
          <a:p>
            <a:pPr>
              <a:tabLst>
                <a:tab pos="903685" algn="l"/>
                <a:tab pos="1418035" algn="l"/>
              </a:tabLst>
            </a:pPr>
            <a:r>
              <a:rPr lang="en-US" altLang="en-US" dirty="0"/>
              <a:t>or equivalently</a:t>
            </a:r>
            <a:br>
              <a:rPr lang="en-US" altLang="en-US" dirty="0"/>
            </a:br>
            <a:r>
              <a:rPr lang="en-US" altLang="en-US" sz="600" dirty="0"/>
              <a:t> </a:t>
            </a:r>
          </a:p>
          <a:p>
            <a:pPr>
              <a:buNone/>
              <a:tabLst>
                <a:tab pos="903685" algn="l"/>
                <a:tab pos="1418035" algn="l"/>
              </a:tabLst>
            </a:pPr>
            <a:r>
              <a:rPr lang="en-US" altLang="en-US" dirty="0"/>
              <a:t>           </a:t>
            </a:r>
            <a:r>
              <a:rPr lang="en-US" altLang="en-US" b="1" dirty="0"/>
              <a:t>insert into </a:t>
            </a:r>
            <a:r>
              <a:rPr lang="en-US" altLang="en-US" i="1" dirty="0"/>
              <a:t>course </a:t>
            </a:r>
            <a:r>
              <a:rPr lang="en-US" altLang="en-US" dirty="0"/>
              <a:t>(</a:t>
            </a:r>
            <a:r>
              <a:rPr lang="en-US" altLang="en-US" i="1" dirty="0" err="1"/>
              <a:t>course_id</a:t>
            </a:r>
            <a:r>
              <a:rPr lang="en-US" altLang="en-US" dirty="0"/>
              <a:t>, </a:t>
            </a:r>
            <a:r>
              <a:rPr lang="en-US" altLang="en-US" i="1" dirty="0"/>
              <a:t>title</a:t>
            </a:r>
            <a:r>
              <a:rPr lang="en-US" altLang="en-US" dirty="0"/>
              <a:t>, </a:t>
            </a:r>
            <a:r>
              <a:rPr lang="en-US" altLang="en-US" i="1" dirty="0" err="1"/>
              <a:t>dept_name</a:t>
            </a:r>
            <a:r>
              <a:rPr lang="en-US" altLang="en-US" dirty="0"/>
              <a:t>, </a:t>
            </a:r>
            <a:r>
              <a:rPr lang="en-US" altLang="en-US" i="1" dirty="0"/>
              <a:t>credits</a:t>
            </a:r>
            <a:r>
              <a:rPr lang="en-US" altLang="en-US" dirty="0"/>
              <a:t>)</a:t>
            </a:r>
            <a:br>
              <a:rPr lang="en-US" altLang="en-US" dirty="0"/>
            </a:br>
            <a:r>
              <a:rPr lang="en-US" altLang="en-US" dirty="0"/>
              <a:t>             </a:t>
            </a:r>
            <a:r>
              <a:rPr lang="en-US" altLang="en-US" b="1" dirty="0"/>
              <a:t>values </a:t>
            </a:r>
            <a:r>
              <a:rPr lang="en-US" altLang="en-US" dirty="0"/>
              <a:t>('CS-437', 'Database Systems', 'Comp. Sci.', 4);</a:t>
            </a:r>
          </a:p>
          <a:p>
            <a:pPr>
              <a:buNone/>
              <a:tabLst>
                <a:tab pos="903685" algn="l"/>
                <a:tab pos="1418035" algn="l"/>
              </a:tabLst>
            </a:pPr>
            <a:r>
              <a:rPr lang="en-US" altLang="en-US" sz="600" dirty="0"/>
              <a:t> </a:t>
            </a:r>
          </a:p>
          <a:p>
            <a:pPr>
              <a:tabLst>
                <a:tab pos="903685" algn="l"/>
                <a:tab pos="1418035" algn="l"/>
              </a:tabLst>
            </a:pPr>
            <a:r>
              <a:rPr lang="en-US" altLang="en-US" dirty="0"/>
              <a:t>Add a new tuple to </a:t>
            </a:r>
            <a:r>
              <a:rPr lang="en-US" altLang="en-US" i="1" dirty="0"/>
              <a:t>student  </a:t>
            </a:r>
            <a:r>
              <a:rPr lang="en-US" altLang="en-US" dirty="0"/>
              <a:t>with </a:t>
            </a:r>
            <a:r>
              <a:rPr lang="en-US" altLang="en-US" i="1" dirty="0"/>
              <a:t>tot_creds </a:t>
            </a:r>
            <a:r>
              <a:rPr lang="en-US" altLang="en-US" dirty="0"/>
              <a:t>set to null</a:t>
            </a:r>
          </a:p>
          <a:p>
            <a:pPr>
              <a:buNone/>
              <a:tabLst>
                <a:tab pos="903685" algn="l"/>
                <a:tab pos="1418035" algn="l"/>
              </a:tabLst>
            </a:pPr>
            <a:r>
              <a:rPr lang="en-US" altLang="en-US" b="1" dirty="0"/>
              <a:t>	      insert into </a:t>
            </a:r>
            <a:r>
              <a:rPr lang="en-US" altLang="en-US" i="1" dirty="0"/>
              <a:t>student</a:t>
            </a:r>
            <a:br>
              <a:rPr lang="en-US" altLang="en-US" i="1" dirty="0"/>
            </a:br>
            <a:r>
              <a:rPr lang="en-US" altLang="en-US" i="1" dirty="0"/>
              <a:t>             </a:t>
            </a:r>
            <a:r>
              <a:rPr lang="en-US" altLang="en-US" b="1" dirty="0"/>
              <a:t>values </a:t>
            </a:r>
            <a:r>
              <a:rPr lang="en-US" altLang="en-US" dirty="0"/>
              <a:t>('3003', 'Green', 'Finance', </a:t>
            </a:r>
            <a:r>
              <a:rPr lang="en-US" altLang="en-US" i="1" dirty="0"/>
              <a:t>null</a:t>
            </a:r>
            <a:r>
              <a:rPr lang="en-US" altLang="en-US" dirty="0"/>
              <a:t>);</a:t>
            </a:r>
          </a:p>
          <a:p>
            <a:pPr>
              <a:buNone/>
              <a:tabLst>
                <a:tab pos="903685" algn="l"/>
                <a:tab pos="1418035" algn="l"/>
              </a:tabLst>
            </a:pPr>
            <a:endParaRPr lang="en-US" altLang="en-US" dirty="0"/>
          </a:p>
        </p:txBody>
      </p:sp>
    </p:spTree>
    <p:extLst>
      <p:ext uri="{BB962C8B-B14F-4D97-AF65-F5344CB8AC3E}">
        <p14:creationId xmlns:p14="http://schemas.microsoft.com/office/powerpoint/2010/main" val="1175698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Rectangle 2"/>
          <p:cNvSpPr>
            <a:spLocks noGrp="1" noChangeArrowheads="1"/>
          </p:cNvSpPr>
          <p:nvPr>
            <p:ph type="title"/>
          </p:nvPr>
        </p:nvSpPr>
        <p:spPr>
          <a:xfrm>
            <a:off x="1809750" y="184547"/>
            <a:ext cx="6043613" cy="342900"/>
          </a:xfrm>
        </p:spPr>
        <p:txBody>
          <a:bodyPr/>
          <a:lstStyle/>
          <a:p>
            <a:r>
              <a:rPr lang="en-US" altLang="en-US" dirty="0"/>
              <a:t>Insertion (Cont.)</a:t>
            </a:r>
          </a:p>
        </p:txBody>
      </p:sp>
      <p:sp>
        <p:nvSpPr>
          <p:cNvPr id="65538" name="Rectangle 3"/>
          <p:cNvSpPr>
            <a:spLocks noGrp="1" noChangeArrowheads="1"/>
          </p:cNvSpPr>
          <p:nvPr>
            <p:ph type="body" idx="1"/>
          </p:nvPr>
        </p:nvSpPr>
        <p:spPr>
          <a:xfrm>
            <a:off x="1735585" y="829866"/>
            <a:ext cx="5671055" cy="3806142"/>
          </a:xfrm>
        </p:spPr>
        <p:txBody>
          <a:bodyPr/>
          <a:lstStyle/>
          <a:p>
            <a:pPr>
              <a:tabLst>
                <a:tab pos="681038" algn="l"/>
              </a:tabLst>
            </a:pPr>
            <a:r>
              <a:rPr lang="en-US" altLang="en-US" dirty="0"/>
              <a:t>Make each student in the Music department who has earned more than 144 credit hours an instructor in the Music department with a salary of  $18,000.</a:t>
            </a:r>
          </a:p>
          <a:p>
            <a:pPr>
              <a:buNone/>
              <a:tabLst>
                <a:tab pos="681038" algn="l"/>
              </a:tabLst>
            </a:pPr>
            <a:r>
              <a:rPr lang="en-US" altLang="en-US" dirty="0"/>
              <a:t>	    </a:t>
            </a:r>
            <a:r>
              <a:rPr lang="en-US" altLang="en-US" b="1" dirty="0"/>
              <a:t>insert into </a:t>
            </a:r>
            <a:r>
              <a:rPr lang="en-US" altLang="en-US" i="1" dirty="0"/>
              <a:t>instructor</a:t>
            </a:r>
            <a:br>
              <a:rPr lang="en-US" altLang="en-US" i="1" dirty="0"/>
            </a:br>
            <a:r>
              <a:rPr lang="en-US" altLang="en-US" i="1" dirty="0"/>
              <a:t>	</a:t>
            </a:r>
            <a:r>
              <a:rPr lang="en-US" altLang="en-US" b="1" dirty="0"/>
              <a:t>select </a:t>
            </a:r>
            <a:r>
              <a:rPr lang="en-US" altLang="en-US" i="1" dirty="0"/>
              <a:t>ID, name, dept_name, 18000</a:t>
            </a:r>
            <a:br>
              <a:rPr lang="en-US" altLang="en-US" i="1" dirty="0"/>
            </a:br>
            <a:r>
              <a:rPr lang="en-US" altLang="en-US" i="1" dirty="0"/>
              <a:t>         </a:t>
            </a:r>
            <a:r>
              <a:rPr lang="en-US" altLang="en-US" b="1" dirty="0"/>
              <a:t>from </a:t>
            </a:r>
            <a:r>
              <a:rPr lang="en-US" altLang="en-US" i="1" dirty="0"/>
              <a:t>  student </a:t>
            </a:r>
            <a:br>
              <a:rPr lang="en-US" altLang="en-US" i="1" dirty="0"/>
            </a:br>
            <a:r>
              <a:rPr lang="en-US" altLang="en-US" i="1" dirty="0"/>
              <a:t>         </a:t>
            </a:r>
            <a:r>
              <a:rPr lang="en-US" altLang="en-US" b="1" dirty="0"/>
              <a:t>where </a:t>
            </a:r>
            <a:r>
              <a:rPr lang="en-US" altLang="en-US" i="1" dirty="0"/>
              <a:t>  dept_name = '</a:t>
            </a:r>
            <a:r>
              <a:rPr lang="en-US" altLang="en-US" dirty="0"/>
              <a:t>Music' </a:t>
            </a:r>
            <a:r>
              <a:rPr lang="en-US" altLang="en-US" b="1" dirty="0"/>
              <a:t>and </a:t>
            </a:r>
            <a:r>
              <a:rPr lang="en-US" altLang="en-US" i="1" dirty="0" err="1"/>
              <a:t>total_cred</a:t>
            </a:r>
            <a:r>
              <a:rPr lang="en-US" altLang="en-US" b="1" dirty="0"/>
              <a:t> </a:t>
            </a:r>
            <a:r>
              <a:rPr lang="en-US" altLang="en-US" dirty="0"/>
              <a:t>&gt;</a:t>
            </a:r>
            <a:r>
              <a:rPr lang="en-US" altLang="en-US" b="1" dirty="0"/>
              <a:t> </a:t>
            </a:r>
            <a:r>
              <a:rPr lang="en-US" altLang="en-US" dirty="0"/>
              <a:t>144;</a:t>
            </a:r>
            <a:endParaRPr lang="en-US" altLang="en-US" i="1" dirty="0"/>
          </a:p>
          <a:p>
            <a:pPr>
              <a:buNone/>
              <a:tabLst>
                <a:tab pos="681038" algn="l"/>
              </a:tabLst>
            </a:pPr>
            <a:r>
              <a:rPr lang="en-US" altLang="en-US" sz="600" i="1" dirty="0"/>
              <a:t> </a:t>
            </a:r>
          </a:p>
          <a:p>
            <a:pPr>
              <a:tabLst>
                <a:tab pos="681038" algn="l"/>
              </a:tabLst>
            </a:pPr>
            <a:r>
              <a:rPr lang="en-US" altLang="en-US" dirty="0"/>
              <a:t>The </a:t>
            </a:r>
            <a:r>
              <a:rPr lang="en-US" altLang="en-US" b="1" dirty="0"/>
              <a:t>select from where</a:t>
            </a:r>
            <a:r>
              <a:rPr lang="en-US" altLang="en-US" dirty="0"/>
              <a:t> statement is evaluated fully before any of its results are inserted into the relation.  </a:t>
            </a:r>
          </a:p>
          <a:p>
            <a:pPr>
              <a:buNone/>
              <a:tabLst>
                <a:tab pos="681038" algn="l"/>
              </a:tabLst>
            </a:pPr>
            <a:r>
              <a:rPr lang="en-US" altLang="en-US" dirty="0"/>
              <a:t>     Otherwise queries like</a:t>
            </a:r>
          </a:p>
          <a:p>
            <a:pPr>
              <a:buNone/>
              <a:tabLst>
                <a:tab pos="681038" algn="l"/>
              </a:tabLst>
            </a:pPr>
            <a:r>
              <a:rPr lang="en-US" altLang="en-US" dirty="0"/>
              <a:t>       	</a:t>
            </a:r>
            <a:r>
              <a:rPr lang="en-US" altLang="en-US" b="1" dirty="0"/>
              <a:t>insert into</a:t>
            </a:r>
            <a:r>
              <a:rPr lang="en-US" altLang="en-US" dirty="0"/>
              <a:t> </a:t>
            </a:r>
            <a:r>
              <a:rPr lang="en-US" altLang="en-US" i="1" dirty="0"/>
              <a:t>table</a:t>
            </a:r>
            <a:r>
              <a:rPr lang="en-US" altLang="en-US" dirty="0"/>
              <a:t>1 </a:t>
            </a:r>
            <a:r>
              <a:rPr lang="en-US" altLang="en-US" b="1" dirty="0"/>
              <a:t>select</a:t>
            </a:r>
            <a:r>
              <a:rPr lang="en-US" altLang="en-US" dirty="0"/>
              <a:t> * </a:t>
            </a:r>
            <a:r>
              <a:rPr lang="en-US" altLang="en-US" b="1" dirty="0"/>
              <a:t>from</a:t>
            </a:r>
            <a:r>
              <a:rPr lang="en-US" altLang="en-US" dirty="0"/>
              <a:t> </a:t>
            </a:r>
            <a:r>
              <a:rPr lang="en-US" altLang="en-US" i="1" dirty="0"/>
              <a:t>table</a:t>
            </a:r>
            <a:r>
              <a:rPr lang="en-US" altLang="en-US" dirty="0"/>
              <a:t>1</a:t>
            </a:r>
          </a:p>
          <a:p>
            <a:pPr>
              <a:buNone/>
              <a:tabLst>
                <a:tab pos="681038" algn="l"/>
              </a:tabLst>
            </a:pPr>
            <a:r>
              <a:rPr lang="en-US" altLang="en-US" dirty="0"/>
              <a:t>       would cause problem</a:t>
            </a:r>
          </a:p>
        </p:txBody>
      </p:sp>
    </p:spTree>
    <p:extLst>
      <p:ext uri="{BB962C8B-B14F-4D97-AF65-F5344CB8AC3E}">
        <p14:creationId xmlns:p14="http://schemas.microsoft.com/office/powerpoint/2010/main" val="1667754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Rectangle 2"/>
          <p:cNvSpPr>
            <a:spLocks noGrp="1" noChangeArrowheads="1"/>
          </p:cNvSpPr>
          <p:nvPr>
            <p:ph type="title"/>
          </p:nvPr>
        </p:nvSpPr>
        <p:spPr>
          <a:xfrm>
            <a:off x="1803797" y="92869"/>
            <a:ext cx="6057900" cy="457200"/>
          </a:xfrm>
        </p:spPr>
        <p:txBody>
          <a:bodyPr/>
          <a:lstStyle/>
          <a:p>
            <a:r>
              <a:rPr lang="en-US" altLang="en-US" dirty="0"/>
              <a:t>Updates</a:t>
            </a:r>
          </a:p>
        </p:txBody>
      </p:sp>
      <p:sp>
        <p:nvSpPr>
          <p:cNvPr id="66562" name="Rectangle 3"/>
          <p:cNvSpPr>
            <a:spLocks noGrp="1" noChangeArrowheads="1"/>
          </p:cNvSpPr>
          <p:nvPr>
            <p:ph type="body" idx="1"/>
          </p:nvPr>
        </p:nvSpPr>
        <p:spPr>
          <a:xfrm>
            <a:off x="1728926" y="829009"/>
            <a:ext cx="5726097" cy="3657600"/>
          </a:xfrm>
        </p:spPr>
        <p:txBody>
          <a:bodyPr/>
          <a:lstStyle/>
          <a:p>
            <a:pPr>
              <a:tabLst>
                <a:tab pos="1752600" algn="l"/>
              </a:tabLst>
            </a:pPr>
            <a:r>
              <a:rPr lang="en-US" altLang="en-US" dirty="0"/>
              <a:t>Give  a  5% salary raise to all instructors</a:t>
            </a:r>
          </a:p>
          <a:p>
            <a:pPr lvl="1">
              <a:buNone/>
              <a:tabLst>
                <a:tab pos="1752600" algn="l"/>
              </a:tabLst>
            </a:pPr>
            <a:r>
              <a:rPr lang="en-US" altLang="en-US" dirty="0"/>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p>
          <a:p>
            <a:pPr>
              <a:tabLst>
                <a:tab pos="1752600" algn="l"/>
              </a:tabLst>
            </a:pPr>
            <a:r>
              <a:rPr lang="en-US" altLang="en-US" dirty="0"/>
              <a:t>Give  a 5% salary raise to those instructors who earn less than 70000</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70000;</a:t>
            </a:r>
          </a:p>
          <a:p>
            <a:pPr>
              <a:tabLst>
                <a:tab pos="1752600" algn="l"/>
              </a:tabLst>
            </a:pPr>
            <a:r>
              <a:rPr lang="en-US" altLang="en-US" dirty="0"/>
              <a:t>Give  a 5% salary raise to instructors whose salary is less than average</a:t>
            </a:r>
          </a:p>
          <a:p>
            <a:pPr>
              <a:buNone/>
              <a:tabLst>
                <a:tab pos="1752600" algn="l"/>
              </a:tabLst>
            </a:pPr>
            <a:r>
              <a:rPr lang="en-US" altLang="en-US" b="1" dirty="0">
                <a:sym typeface="Symbol" panose="05050102010706020507" pitchFamily="18" charset="2"/>
              </a:rPr>
              <a:t>                          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a:t>
            </a:r>
            <a:r>
              <a:rPr lang="en-US" altLang="en-US" b="1" dirty="0">
                <a:sym typeface="Symbol" panose="05050102010706020507" pitchFamily="18" charset="2"/>
              </a:rPr>
              <a:t>select </a:t>
            </a:r>
            <a:r>
              <a:rPr lang="en-US" altLang="en-US" b="1" dirty="0" err="1">
                <a:sym typeface="Symbol" panose="05050102010706020507" pitchFamily="18" charset="2"/>
              </a:rPr>
              <a:t>avg</a:t>
            </a:r>
            <a:r>
              <a:rPr lang="en-US" altLang="en-US" b="1" dirty="0">
                <a:sym typeface="Symbol" panose="05050102010706020507" pitchFamily="18" charset="2"/>
              </a:rPr>
              <a:t> </a:t>
            </a:r>
            <a:r>
              <a:rPr lang="en-US" altLang="en-US" dirty="0">
                <a:sym typeface="Symbol" panose="05050102010706020507" pitchFamily="18" charset="2"/>
              </a:rPr>
              <a:t>(salary)</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from </a:t>
            </a:r>
            <a:r>
              <a:rPr lang="en-US" altLang="en-US" i="1" dirty="0">
                <a:sym typeface="Symbol" panose="05050102010706020507" pitchFamily="18" charset="2"/>
              </a:rPr>
              <a:t>instructor</a:t>
            </a:r>
            <a:r>
              <a:rPr lang="en-US" altLang="en-US" dirty="0">
                <a:sym typeface="Symbol" panose="05050102010706020507" pitchFamily="18" charset="2"/>
              </a:rPr>
              <a:t>);</a:t>
            </a:r>
          </a:p>
          <a:p>
            <a:pPr>
              <a:tabLst>
                <a:tab pos="1752600"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30824001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Rectangle 2"/>
          <p:cNvSpPr>
            <a:spLocks noGrp="1" noChangeArrowheads="1"/>
          </p:cNvSpPr>
          <p:nvPr>
            <p:ph type="title"/>
          </p:nvPr>
        </p:nvSpPr>
        <p:spPr>
          <a:xfrm>
            <a:off x="1803797" y="92869"/>
            <a:ext cx="6057900" cy="457200"/>
          </a:xfrm>
        </p:spPr>
        <p:txBody>
          <a:bodyPr/>
          <a:lstStyle/>
          <a:p>
            <a:r>
              <a:rPr lang="en-US" altLang="en-US" dirty="0"/>
              <a:t>Updates (Cont.)</a:t>
            </a:r>
          </a:p>
        </p:txBody>
      </p:sp>
      <p:sp>
        <p:nvSpPr>
          <p:cNvPr id="66562" name="Rectangle 3"/>
          <p:cNvSpPr>
            <a:spLocks noGrp="1" noChangeArrowheads="1"/>
          </p:cNvSpPr>
          <p:nvPr>
            <p:ph type="body" idx="1"/>
          </p:nvPr>
        </p:nvSpPr>
        <p:spPr>
          <a:xfrm>
            <a:off x="1728928" y="825624"/>
            <a:ext cx="5726096" cy="2959993"/>
          </a:xfrm>
        </p:spPr>
        <p:txBody>
          <a:bodyPr/>
          <a:lstStyle/>
          <a:p>
            <a:pPr>
              <a:tabLst>
                <a:tab pos="1752600" algn="l"/>
              </a:tabLst>
            </a:pPr>
            <a:r>
              <a:rPr lang="en-US" altLang="en-US" dirty="0"/>
              <a:t>Increase salaries of instructors whose salary is over $100,000 by 3%, and all others by a 5% </a:t>
            </a:r>
          </a:p>
          <a:p>
            <a:pPr lvl="1">
              <a:tabLst>
                <a:tab pos="1752600" algn="l"/>
              </a:tabLst>
            </a:pPr>
            <a:r>
              <a:rPr lang="en-US" altLang="en-US" dirty="0"/>
              <a:t>Write two </a:t>
            </a:r>
            <a:r>
              <a:rPr lang="en-US" altLang="en-US" b="1" dirty="0"/>
              <a:t>update </a:t>
            </a:r>
            <a:r>
              <a:rPr lang="en-US" altLang="en-US" dirty="0"/>
              <a:t>statements:</a:t>
            </a:r>
          </a:p>
          <a:p>
            <a:pPr lvl="1">
              <a:buNone/>
              <a:tabLst>
                <a:tab pos="1752600" algn="l"/>
              </a:tabLst>
            </a:pPr>
            <a:r>
              <a:rPr lang="en-US" altLang="en-US" dirty="0"/>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1.03</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&gt; 100000;</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100000;</a:t>
            </a:r>
          </a:p>
          <a:p>
            <a:pPr lvl="1">
              <a:tabLst>
                <a:tab pos="1752600" algn="l"/>
              </a:tabLst>
            </a:pPr>
            <a:r>
              <a:rPr lang="en-US" altLang="en-US" dirty="0">
                <a:sym typeface="Symbol" panose="05050102010706020507" pitchFamily="18" charset="2"/>
              </a:rPr>
              <a:t>The order is important</a:t>
            </a:r>
          </a:p>
          <a:p>
            <a:pPr lvl="1">
              <a:tabLst>
                <a:tab pos="1752600" algn="l"/>
              </a:tabLst>
            </a:pPr>
            <a:r>
              <a:rPr lang="en-US" altLang="en-US" dirty="0">
                <a:sym typeface="Symbol" panose="05050102010706020507" pitchFamily="18" charset="2"/>
              </a:rPr>
              <a:t>Can be done better using the </a:t>
            </a:r>
            <a:r>
              <a:rPr lang="en-US" altLang="en-US" b="1" dirty="0">
                <a:sym typeface="Symbol" panose="05050102010706020507" pitchFamily="18" charset="2"/>
              </a:rPr>
              <a:t>case </a:t>
            </a:r>
            <a:r>
              <a:rPr lang="en-US" altLang="en-US" dirty="0">
                <a:sym typeface="Symbol" panose="05050102010706020507" pitchFamily="18" charset="2"/>
              </a:rPr>
              <a:t>statement (next slide)</a:t>
            </a:r>
          </a:p>
        </p:txBody>
      </p:sp>
    </p:spTree>
    <p:extLst>
      <p:ext uri="{BB962C8B-B14F-4D97-AF65-F5344CB8AC3E}">
        <p14:creationId xmlns:p14="http://schemas.microsoft.com/office/powerpoint/2010/main" val="954499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Rectangle 2"/>
          <p:cNvSpPr>
            <a:spLocks noGrp="1" noChangeArrowheads="1"/>
          </p:cNvSpPr>
          <p:nvPr>
            <p:ph type="title"/>
          </p:nvPr>
        </p:nvSpPr>
        <p:spPr>
          <a:xfrm>
            <a:off x="1814513" y="60722"/>
            <a:ext cx="6057900" cy="457200"/>
          </a:xfrm>
        </p:spPr>
        <p:txBody>
          <a:bodyPr/>
          <a:lstStyle/>
          <a:p>
            <a:r>
              <a:rPr lang="en-US" altLang="en-US" dirty="0"/>
              <a:t>Case Statement for Conditional Updates</a:t>
            </a:r>
          </a:p>
        </p:txBody>
      </p:sp>
      <p:sp>
        <p:nvSpPr>
          <p:cNvPr id="67586" name="Rectangle 3"/>
          <p:cNvSpPr>
            <a:spLocks noGrp="1" noChangeArrowheads="1"/>
          </p:cNvSpPr>
          <p:nvPr>
            <p:ph type="body" idx="1"/>
          </p:nvPr>
        </p:nvSpPr>
        <p:spPr>
          <a:xfrm>
            <a:off x="1728927" y="820342"/>
            <a:ext cx="5421682" cy="1932002"/>
          </a:xfrm>
        </p:spPr>
        <p:txBody>
          <a:bodyPr/>
          <a:lstStyle/>
          <a:p>
            <a:r>
              <a:rPr lang="en-US" altLang="en-US" dirty="0"/>
              <a:t>Same query as before but with case statement</a:t>
            </a:r>
          </a:p>
          <a:p>
            <a:pPr>
              <a:buFont typeface="Monotype Sorts" charset="2"/>
              <a:buNone/>
            </a:pPr>
            <a:r>
              <a:rPr lang="en-US" altLang="en-US" dirty="0"/>
              <a:t>		 </a:t>
            </a:r>
            <a:r>
              <a:rPr lang="en-US" altLang="en-US" b="1" dirty="0"/>
              <a:t>update </a:t>
            </a:r>
            <a:r>
              <a:rPr lang="en-US" altLang="en-US" i="1" dirty="0"/>
              <a:t>instructor</a:t>
            </a:r>
            <a:br>
              <a:rPr lang="en-US" altLang="en-US" i="1" dirty="0"/>
            </a:br>
            <a:r>
              <a:rPr lang="en-US" altLang="en-US" i="1" dirty="0"/>
              <a:t>               </a:t>
            </a:r>
            <a:r>
              <a:rPr lang="en-US" altLang="en-US" b="1" dirty="0"/>
              <a:t>set </a:t>
            </a:r>
            <a:r>
              <a:rPr lang="en-US" altLang="en-US" i="1" dirty="0"/>
              <a:t>salary </a:t>
            </a:r>
            <a:r>
              <a:rPr lang="en-US" altLang="en-US" dirty="0"/>
              <a:t>= </a:t>
            </a:r>
            <a:r>
              <a:rPr lang="en-US" altLang="en-US" b="1" dirty="0"/>
              <a:t>case</a:t>
            </a:r>
            <a:br>
              <a:rPr lang="en-US" altLang="en-US" b="1" dirty="0"/>
            </a:br>
            <a:r>
              <a:rPr lang="en-US" altLang="en-US" b="1" dirty="0"/>
              <a:t>                                      when </a:t>
            </a:r>
            <a:r>
              <a:rPr lang="en-US" altLang="en-US" i="1" dirty="0"/>
              <a:t>salary </a:t>
            </a:r>
            <a:r>
              <a:rPr lang="en-US" altLang="en-US" dirty="0"/>
              <a:t>&lt;= 100000 </a:t>
            </a:r>
            <a:r>
              <a:rPr lang="en-US" altLang="en-US" b="1" dirty="0"/>
              <a:t>then </a:t>
            </a:r>
            <a:r>
              <a:rPr lang="en-US" altLang="en-US" i="1" dirty="0"/>
              <a:t>salary </a:t>
            </a:r>
            <a:r>
              <a:rPr lang="en-US" altLang="en-US" dirty="0"/>
              <a:t>* 1.05</a:t>
            </a:r>
            <a:br>
              <a:rPr lang="en-US" altLang="en-US" dirty="0"/>
            </a:br>
            <a:r>
              <a:rPr lang="en-US" altLang="en-US" dirty="0"/>
              <a:t>                                      </a:t>
            </a:r>
            <a:r>
              <a:rPr lang="en-US" altLang="en-US" b="1" dirty="0"/>
              <a:t>else </a:t>
            </a:r>
            <a:r>
              <a:rPr lang="en-US" altLang="en-US" i="1" dirty="0"/>
              <a:t>salary </a:t>
            </a:r>
            <a:r>
              <a:rPr lang="en-US" altLang="en-US" dirty="0"/>
              <a:t>* 1.03</a:t>
            </a:r>
            <a:br>
              <a:rPr lang="en-US" altLang="en-US" dirty="0"/>
            </a:br>
            <a:r>
              <a:rPr lang="en-US" altLang="en-US" dirty="0"/>
              <a:t>                                     </a:t>
            </a:r>
            <a:r>
              <a:rPr lang="en-US" altLang="en-US" b="1" dirty="0"/>
              <a:t>end</a:t>
            </a:r>
            <a:endParaRPr lang="en-US" altLang="en-US" dirty="0"/>
          </a:p>
          <a:p>
            <a:pPr>
              <a:buFont typeface="Monotype Sorts" charset="2"/>
              <a:buNone/>
            </a:pPr>
            <a:endParaRPr lang="en-US" altLang="en-US" dirty="0"/>
          </a:p>
        </p:txBody>
      </p:sp>
    </p:spTree>
    <p:extLst>
      <p:ext uri="{BB962C8B-B14F-4D97-AF65-F5344CB8AC3E}">
        <p14:creationId xmlns:p14="http://schemas.microsoft.com/office/powerpoint/2010/main" val="1058055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0" name="Rectangle 2"/>
          <p:cNvSpPr>
            <a:spLocks noGrp="1" noChangeArrowheads="1"/>
          </p:cNvSpPr>
          <p:nvPr>
            <p:ph type="title"/>
          </p:nvPr>
        </p:nvSpPr>
        <p:spPr/>
        <p:txBody>
          <a:bodyPr/>
          <a:lstStyle/>
          <a:p>
            <a:r>
              <a:rPr lang="en-US" altLang="en-US" dirty="0"/>
              <a:t>Updates with Scalar Subqueries</a:t>
            </a:r>
          </a:p>
        </p:txBody>
      </p:sp>
      <p:sp>
        <p:nvSpPr>
          <p:cNvPr id="68610" name="Rectangle 3"/>
          <p:cNvSpPr>
            <a:spLocks noGrp="1" noChangeArrowheads="1"/>
          </p:cNvSpPr>
          <p:nvPr>
            <p:ph type="body" idx="1"/>
          </p:nvPr>
        </p:nvSpPr>
        <p:spPr>
          <a:xfrm>
            <a:off x="1719263" y="792910"/>
            <a:ext cx="5742419" cy="3404187"/>
          </a:xfrm>
        </p:spPr>
        <p:txBody>
          <a:bodyPr/>
          <a:lstStyle/>
          <a:p>
            <a:r>
              <a:rPr lang="en-US" altLang="en-US" dirty="0"/>
              <a:t>Recompute and update tot_creds value for all students</a:t>
            </a:r>
          </a:p>
          <a:p>
            <a:pPr>
              <a:buFont typeface="Monotype Sorts" charset="2"/>
              <a:buNone/>
            </a:pPr>
            <a:r>
              <a:rPr lang="en-US" altLang="en-US" b="1" dirty="0"/>
              <a:t>           update </a:t>
            </a:r>
            <a:r>
              <a:rPr lang="en-US" altLang="en-US" i="1" dirty="0"/>
              <a:t>student S </a:t>
            </a:r>
            <a:br>
              <a:rPr lang="en-US" altLang="en-US" i="1" dirty="0"/>
            </a:br>
            <a:r>
              <a:rPr lang="en-US" altLang="en-US" i="1" dirty="0"/>
              <a:t>     </a:t>
            </a:r>
            <a:r>
              <a:rPr lang="en-US" altLang="en-US" b="1" dirty="0"/>
              <a:t>set </a:t>
            </a:r>
            <a:r>
              <a:rPr lang="en-US" altLang="en-US" i="1" dirty="0"/>
              <a:t>tot_cred </a:t>
            </a:r>
            <a:r>
              <a:rPr lang="en-US" altLang="en-US" dirty="0"/>
              <a:t>= (</a:t>
            </a:r>
            <a:r>
              <a:rPr lang="en-US" altLang="en-US" b="1" dirty="0"/>
              <a:t>select sum</a:t>
            </a:r>
            <a:r>
              <a:rPr lang="en-US" altLang="en-US" dirty="0"/>
              <a:t>(</a:t>
            </a:r>
            <a:r>
              <a:rPr lang="en-US" altLang="en-US" i="1" dirty="0"/>
              <a:t>credits</a:t>
            </a:r>
            <a:r>
              <a:rPr lang="en-US" altLang="en-US" dirty="0"/>
              <a:t>)</a:t>
            </a:r>
            <a:br>
              <a:rPr lang="en-US" altLang="en-US" dirty="0"/>
            </a:br>
            <a:r>
              <a:rPr lang="en-US" altLang="en-US" dirty="0"/>
              <a:t>                              </a:t>
            </a:r>
            <a:r>
              <a:rPr lang="en-US" altLang="en-US" b="1" dirty="0"/>
              <a:t>from </a:t>
            </a:r>
            <a:r>
              <a:rPr lang="en-US" altLang="en-US" i="1" dirty="0"/>
              <a:t>takes, course</a:t>
            </a:r>
            <a:br>
              <a:rPr lang="en-US" altLang="en-US" i="1" dirty="0"/>
            </a:br>
            <a:r>
              <a:rPr lang="en-US" altLang="en-US" i="1" dirty="0"/>
              <a:t>                              </a:t>
            </a:r>
            <a:r>
              <a:rPr lang="en-US" altLang="en-US" b="1" dirty="0"/>
              <a:t>where </a:t>
            </a:r>
            <a:r>
              <a:rPr lang="en-US" altLang="en-US" i="1" dirty="0" err="1"/>
              <a:t>takes.course_id</a:t>
            </a:r>
            <a:r>
              <a:rPr lang="en-US" altLang="en-US" i="1" dirty="0"/>
              <a:t> </a:t>
            </a:r>
            <a:r>
              <a:rPr lang="en-US" altLang="en-US" dirty="0"/>
              <a:t>= </a:t>
            </a:r>
            <a:r>
              <a:rPr lang="en-US" altLang="en-US" i="1" dirty="0" err="1"/>
              <a:t>course.course_id</a:t>
            </a:r>
            <a:r>
              <a:rPr lang="en-US" altLang="en-US" i="1" dirty="0"/>
              <a:t>  </a:t>
            </a:r>
            <a:r>
              <a:rPr lang="en-US" altLang="en-US" b="1" dirty="0"/>
              <a:t>and </a:t>
            </a:r>
            <a:br>
              <a:rPr lang="en-US" altLang="en-US" b="1" dirty="0"/>
            </a:br>
            <a:r>
              <a:rPr lang="en-US" altLang="en-US" b="1" dirty="0"/>
              <a:t>                                         </a:t>
            </a:r>
            <a:r>
              <a:rPr lang="en-US" altLang="en-US" i="1" dirty="0"/>
              <a:t>S</a:t>
            </a:r>
            <a:r>
              <a:rPr lang="en-US" altLang="en-US" dirty="0"/>
              <a:t>.</a:t>
            </a:r>
            <a:r>
              <a:rPr lang="en-US" altLang="en-US" i="1" dirty="0"/>
              <a:t>ID</a:t>
            </a:r>
            <a:r>
              <a:rPr lang="en-US" altLang="en-US" dirty="0"/>
              <a:t>= </a:t>
            </a:r>
            <a:r>
              <a:rPr lang="en-US" altLang="en-US" i="1" dirty="0" err="1"/>
              <a:t>takes</a:t>
            </a:r>
            <a:r>
              <a:rPr lang="en-US" altLang="en-US" dirty="0" err="1"/>
              <a:t>.</a:t>
            </a:r>
            <a:r>
              <a:rPr lang="en-US" altLang="en-US" i="1" dirty="0" err="1"/>
              <a:t>ID.</a:t>
            </a:r>
            <a:r>
              <a:rPr lang="en-US" altLang="en-US" b="1" dirty="0" err="1"/>
              <a:t>and</a:t>
            </a:r>
            <a:r>
              <a:rPr lang="en-US" altLang="en-US" b="1" dirty="0"/>
              <a:t>                             				  </a:t>
            </a:r>
            <a:r>
              <a:rPr lang="en-US" altLang="en-US" i="1" dirty="0" err="1"/>
              <a:t>takes</a:t>
            </a:r>
            <a:r>
              <a:rPr lang="en-US" altLang="en-US" dirty="0" err="1"/>
              <a:t>.</a:t>
            </a:r>
            <a:r>
              <a:rPr lang="en-US" altLang="en-US" i="1" dirty="0" err="1"/>
              <a:t>grade</a:t>
            </a:r>
            <a:r>
              <a:rPr lang="en-US" altLang="en-US" i="1" dirty="0"/>
              <a:t> </a:t>
            </a:r>
            <a:r>
              <a:rPr lang="en-US" altLang="en-US" dirty="0"/>
              <a:t>&lt;&gt; 'F' </a:t>
            </a:r>
            <a:r>
              <a:rPr lang="en-US" altLang="en-US" b="1" dirty="0"/>
              <a:t>and</a:t>
            </a:r>
            <a:br>
              <a:rPr lang="en-US" altLang="en-US" b="1" dirty="0"/>
            </a:br>
            <a:r>
              <a:rPr lang="en-US" altLang="en-US" b="1" dirty="0"/>
              <a:t>                                          </a:t>
            </a:r>
            <a:r>
              <a:rPr lang="en-US" altLang="en-US" i="1" dirty="0" err="1"/>
              <a:t>takes</a:t>
            </a:r>
            <a:r>
              <a:rPr lang="en-US" altLang="en-US" dirty="0" err="1"/>
              <a:t>.</a:t>
            </a:r>
            <a:r>
              <a:rPr lang="en-US" altLang="en-US" i="1" dirty="0" err="1"/>
              <a:t>grade</a:t>
            </a:r>
            <a:r>
              <a:rPr lang="en-US" altLang="en-US" i="1" dirty="0"/>
              <a:t> </a:t>
            </a:r>
            <a:r>
              <a:rPr lang="en-US" altLang="en-US" b="1" dirty="0"/>
              <a:t>is not null</a:t>
            </a:r>
            <a:r>
              <a:rPr lang="en-US" altLang="en-US" dirty="0"/>
              <a:t>);</a:t>
            </a:r>
          </a:p>
          <a:p>
            <a:r>
              <a:rPr lang="en-US" altLang="en-US" dirty="0"/>
              <a:t>Sets </a:t>
            </a:r>
            <a:r>
              <a:rPr lang="en-US" altLang="en-US" i="1" dirty="0"/>
              <a:t>tot_creds</a:t>
            </a:r>
            <a:r>
              <a:rPr lang="en-US" altLang="en-US" dirty="0"/>
              <a:t> to null for students who have not taken any course</a:t>
            </a:r>
          </a:p>
          <a:p>
            <a:r>
              <a:rPr lang="en-US" altLang="en-US" dirty="0"/>
              <a:t>Instead of </a:t>
            </a:r>
            <a:r>
              <a:rPr lang="en-US" altLang="en-US" b="1" dirty="0"/>
              <a:t>sum</a:t>
            </a:r>
            <a:r>
              <a:rPr lang="en-US" altLang="en-US" dirty="0"/>
              <a:t>(</a:t>
            </a:r>
            <a:r>
              <a:rPr lang="en-US" altLang="en-US" i="1" dirty="0"/>
              <a:t>credits</a:t>
            </a:r>
            <a:r>
              <a:rPr lang="en-US" altLang="en-US" dirty="0"/>
              <a:t>), use:</a:t>
            </a:r>
          </a:p>
          <a:p>
            <a:pPr>
              <a:buFont typeface="Monotype Sorts" charset="2"/>
              <a:buNone/>
            </a:pPr>
            <a:r>
              <a:rPr lang="en-US" altLang="en-US" b="1" dirty="0"/>
              <a:t>                  case </a:t>
            </a:r>
            <a:br>
              <a:rPr lang="en-US" altLang="en-US" b="1" dirty="0"/>
            </a:br>
            <a:r>
              <a:rPr lang="en-US" altLang="en-US" b="1" dirty="0"/>
              <a:t>                 when sum</a:t>
            </a:r>
            <a:r>
              <a:rPr lang="en-US" altLang="en-US" dirty="0"/>
              <a:t>(</a:t>
            </a:r>
            <a:r>
              <a:rPr lang="en-US" altLang="en-US" i="1" dirty="0"/>
              <a:t>credits</a:t>
            </a:r>
            <a:r>
              <a:rPr lang="en-US" altLang="en-US" dirty="0"/>
              <a:t>) </a:t>
            </a:r>
            <a:r>
              <a:rPr lang="en-US" altLang="en-US" b="1" dirty="0"/>
              <a:t>is not null then sum</a:t>
            </a:r>
            <a:r>
              <a:rPr lang="en-US" altLang="en-US" dirty="0"/>
              <a:t>(</a:t>
            </a:r>
            <a:r>
              <a:rPr lang="en-US" altLang="en-US" i="1" dirty="0"/>
              <a:t>credits</a:t>
            </a:r>
            <a:r>
              <a:rPr lang="en-US" altLang="en-US" dirty="0"/>
              <a:t>)</a:t>
            </a:r>
            <a:br>
              <a:rPr lang="en-US" altLang="en-US" dirty="0"/>
            </a:br>
            <a:r>
              <a:rPr lang="en-US" altLang="en-US" dirty="0"/>
              <a:t>                 </a:t>
            </a:r>
            <a:r>
              <a:rPr lang="en-US" altLang="en-US" b="1" dirty="0"/>
              <a:t>else </a:t>
            </a:r>
            <a:r>
              <a:rPr lang="en-US" altLang="en-US" dirty="0"/>
              <a:t>0</a:t>
            </a:r>
            <a:br>
              <a:rPr lang="en-US" altLang="en-US" dirty="0"/>
            </a:br>
            <a:r>
              <a:rPr lang="en-US" altLang="en-US" dirty="0"/>
              <a:t>             </a:t>
            </a:r>
            <a:r>
              <a:rPr lang="en-US" altLang="en-US" b="1" dirty="0"/>
              <a:t>end</a:t>
            </a:r>
            <a:endParaRPr lang="en-US" altLang="en-US" dirty="0"/>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2146965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A688CF-5430-FE46-BD7B-4E2E49E3478B}"/>
              </a:ext>
            </a:extLst>
          </p:cNvPr>
          <p:cNvSpPr>
            <a:spLocks noGrp="1"/>
          </p:cNvSpPr>
          <p:nvPr>
            <p:ph idx="1"/>
          </p:nvPr>
        </p:nvSpPr>
        <p:spPr/>
        <p:txBody>
          <a:bodyPr/>
          <a:lstStyle/>
          <a:p>
            <a:r>
              <a:rPr lang="en-US" sz="1800" dirty="0"/>
              <a:t>INSERT, UPDATE and DELETE are pretty straightforward.</a:t>
            </a:r>
          </a:p>
          <a:p>
            <a:r>
              <a:rPr lang="en-US" sz="1800" dirty="0"/>
              <a:t>UPDATE and DELETE are very similar to SELECT</a:t>
            </a:r>
          </a:p>
          <a:p>
            <a:pPr lvl="1"/>
            <a:r>
              <a:rPr lang="en-US" sz="1600" dirty="0"/>
              <a:t>WHERE clause specifies which rows are affected.</a:t>
            </a:r>
          </a:p>
          <a:p>
            <a:pPr lvl="1"/>
            <a:r>
              <a:rPr lang="en-US" sz="1600" dirty="0"/>
              <a:t>The SELECT choose the columns to return.</a:t>
            </a:r>
          </a:p>
          <a:p>
            <a:pPr lvl="1"/>
            <a:r>
              <a:rPr lang="en-US" sz="1600" dirty="0"/>
              <a:t>The SET clause chooses and changes columns.</a:t>
            </a:r>
          </a:p>
          <a:p>
            <a:pPr lvl="1"/>
            <a:r>
              <a:rPr lang="en-US" sz="1600" dirty="0"/>
              <a:t>DELETE just removes the specified rows.</a:t>
            </a:r>
          </a:p>
          <a:p>
            <a:r>
              <a:rPr lang="en-US" sz="1800" dirty="0"/>
              <a:t>INSERT, UPDATE and DELETE changes must not violate constraints, e.g.</a:t>
            </a:r>
          </a:p>
          <a:p>
            <a:pPr lvl="1"/>
            <a:r>
              <a:rPr lang="en-US" sz="1600" dirty="0"/>
              <a:t>INSERT a row that causes a duplicate key.</a:t>
            </a:r>
          </a:p>
          <a:p>
            <a:pPr lvl="1"/>
            <a:r>
              <a:rPr lang="en-US" sz="1600" dirty="0"/>
              <a:t>DELETE a referenced (target) foreign key.</a:t>
            </a:r>
          </a:p>
          <a:p>
            <a:pPr lvl="1"/>
            <a:r>
              <a:rPr lang="en-US" sz="1600" dirty="0"/>
              <a:t>UPDATE columns that create a duplicate key.</a:t>
            </a:r>
          </a:p>
          <a:p>
            <a:pPr lvl="1"/>
            <a:r>
              <a:rPr lang="en-US" sz="1600" dirty="0"/>
              <a:t>INSERT values do not include all NOT NULL columns.</a:t>
            </a:r>
          </a:p>
          <a:p>
            <a:r>
              <a:rPr lang="en-US" sz="1800" dirty="0"/>
              <a:t>I am not going to do example now, but you have seen and will see me do examples in the context of larger examples.</a:t>
            </a:r>
          </a:p>
        </p:txBody>
      </p:sp>
      <p:sp>
        <p:nvSpPr>
          <p:cNvPr id="3" name="Title 2">
            <a:extLst>
              <a:ext uri="{FF2B5EF4-FFF2-40B4-BE49-F238E27FC236}">
                <a16:creationId xmlns:a16="http://schemas.microsoft.com/office/drawing/2014/main" id="{5FBF117B-D7DD-F14F-B526-E29E00E4BF89}"/>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4203104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Aggregate Functions</a:t>
            </a:r>
          </a:p>
        </p:txBody>
      </p:sp>
      <p:sp>
        <p:nvSpPr>
          <p:cNvPr id="9" name="TextBox 9">
            <a:extLst>
              <a:ext uri="{FF2B5EF4-FFF2-40B4-BE49-F238E27FC236}">
                <a16:creationId xmlns:a16="http://schemas.microsoft.com/office/drawing/2014/main" id="{5FC08FDF-BAF3-8243-9AF2-AF7A9CCE3032}"/>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27</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791875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Rectangle 2"/>
          <p:cNvSpPr>
            <a:spLocks noGrp="1" noChangeArrowheads="1"/>
          </p:cNvSpPr>
          <p:nvPr>
            <p:ph type="title"/>
          </p:nvPr>
        </p:nvSpPr>
        <p:spPr/>
        <p:txBody>
          <a:bodyPr/>
          <a:lstStyle/>
          <a:p>
            <a:r>
              <a:rPr lang="en-US" altLang="en-US" dirty="0"/>
              <a:t>Aggregate Functions</a:t>
            </a:r>
          </a:p>
        </p:txBody>
      </p:sp>
      <p:sp>
        <p:nvSpPr>
          <p:cNvPr id="35842" name="Rectangle 3"/>
          <p:cNvSpPr>
            <a:spLocks noGrp="1" noChangeArrowheads="1"/>
          </p:cNvSpPr>
          <p:nvPr>
            <p:ph type="body" idx="1"/>
          </p:nvPr>
        </p:nvSpPr>
        <p:spPr>
          <a:xfrm>
            <a:off x="1719262" y="820341"/>
            <a:ext cx="5440490" cy="2846403"/>
          </a:xfrm>
        </p:spPr>
        <p:txBody>
          <a:bodyPr/>
          <a:lstStyle/>
          <a:p>
            <a:pPr>
              <a:tabLst>
                <a:tab pos="1666875" algn="l"/>
              </a:tabLst>
            </a:pPr>
            <a:r>
              <a:rPr lang="en-US" altLang="en-US" dirty="0"/>
              <a:t>These functions operate on the multiset of values of a column of a relation, and return a value</a:t>
            </a:r>
          </a:p>
          <a:p>
            <a:pPr>
              <a:buNone/>
              <a:tabLst>
                <a:tab pos="1666875" algn="l"/>
              </a:tabLst>
            </a:pPr>
            <a:r>
              <a:rPr lang="en-US" altLang="en-US" dirty="0"/>
              <a:t>		</a:t>
            </a:r>
            <a:r>
              <a:rPr lang="en-US" altLang="en-US" b="1" dirty="0" err="1"/>
              <a:t>avg</a:t>
            </a:r>
            <a:r>
              <a:rPr lang="en-US" altLang="en-US" b="1" dirty="0"/>
              <a:t>: </a:t>
            </a:r>
            <a:r>
              <a:rPr lang="en-US" altLang="en-US" dirty="0"/>
              <a:t>average value</a:t>
            </a:r>
            <a:br>
              <a:rPr lang="en-US" altLang="en-US" dirty="0"/>
            </a:br>
            <a:r>
              <a:rPr lang="en-US" altLang="en-US" dirty="0"/>
              <a:t>	</a:t>
            </a:r>
            <a:r>
              <a:rPr lang="en-US" altLang="en-US" b="1" dirty="0"/>
              <a:t>min:  </a:t>
            </a:r>
            <a:r>
              <a:rPr lang="en-US" altLang="en-US" dirty="0"/>
              <a:t>minimum value</a:t>
            </a:r>
            <a:br>
              <a:rPr lang="en-US" altLang="en-US" dirty="0"/>
            </a:br>
            <a:r>
              <a:rPr lang="en-US" altLang="en-US" dirty="0"/>
              <a:t>	</a:t>
            </a:r>
            <a:r>
              <a:rPr lang="en-US" altLang="en-US" b="1" dirty="0"/>
              <a:t>max:  </a:t>
            </a:r>
            <a:r>
              <a:rPr lang="en-US" altLang="en-US" dirty="0"/>
              <a:t>maximum value</a:t>
            </a:r>
            <a:br>
              <a:rPr lang="en-US" altLang="en-US" dirty="0"/>
            </a:br>
            <a:r>
              <a:rPr lang="en-US" altLang="en-US" dirty="0"/>
              <a:t>	</a:t>
            </a:r>
            <a:r>
              <a:rPr lang="en-US" altLang="en-US" b="1" dirty="0"/>
              <a:t>sum:  </a:t>
            </a:r>
            <a:r>
              <a:rPr lang="en-US" altLang="en-US" dirty="0"/>
              <a:t>sum of values</a:t>
            </a:r>
            <a:br>
              <a:rPr lang="en-US" altLang="en-US" dirty="0"/>
            </a:br>
            <a:r>
              <a:rPr lang="en-US" altLang="en-US" dirty="0"/>
              <a:t>	</a:t>
            </a:r>
            <a:r>
              <a:rPr lang="en-US" altLang="en-US" b="1" dirty="0"/>
              <a:t>count:  </a:t>
            </a:r>
            <a:r>
              <a:rPr lang="en-US" altLang="en-US" dirty="0"/>
              <a:t>number of values</a:t>
            </a:r>
          </a:p>
        </p:txBody>
      </p:sp>
      <p:sp>
        <p:nvSpPr>
          <p:cNvPr id="2" name="TextBox 1">
            <a:extLst>
              <a:ext uri="{FF2B5EF4-FFF2-40B4-BE49-F238E27FC236}">
                <a16:creationId xmlns:a16="http://schemas.microsoft.com/office/drawing/2014/main" id="{C9B17664-4127-EB45-9820-30754D938859}"/>
              </a:ext>
            </a:extLst>
          </p:cNvPr>
          <p:cNvSpPr txBox="1"/>
          <p:nvPr/>
        </p:nvSpPr>
        <p:spPr>
          <a:xfrm>
            <a:off x="1066800" y="3257550"/>
            <a:ext cx="7300460"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 Some database implementations have additional aggregate functions.</a:t>
            </a:r>
          </a:p>
        </p:txBody>
      </p:sp>
    </p:spTree>
    <p:extLst>
      <p:ext uri="{BB962C8B-B14F-4D97-AF65-F5344CB8AC3E}">
        <p14:creationId xmlns:p14="http://schemas.microsoft.com/office/powerpoint/2010/main" val="3645404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82" name="Rectangle 2"/>
          <p:cNvSpPr>
            <a:spLocks noGrp="1" noChangeArrowheads="1"/>
          </p:cNvSpPr>
          <p:nvPr>
            <p:ph type="title"/>
          </p:nvPr>
        </p:nvSpPr>
        <p:spPr/>
        <p:txBody>
          <a:bodyPr/>
          <a:lstStyle/>
          <a:p>
            <a:r>
              <a:rPr lang="en-US" altLang="en-US" dirty="0"/>
              <a:t>Aggregate Functions – Group By</a:t>
            </a:r>
          </a:p>
        </p:txBody>
      </p:sp>
      <p:sp>
        <p:nvSpPr>
          <p:cNvPr id="37890" name="Rectangle 3"/>
          <p:cNvSpPr>
            <a:spLocks noGrp="1" noChangeArrowheads="1"/>
          </p:cNvSpPr>
          <p:nvPr>
            <p:ph type="body" idx="1"/>
          </p:nvPr>
        </p:nvSpPr>
        <p:spPr>
          <a:xfrm>
            <a:off x="1719263" y="767954"/>
            <a:ext cx="5925122" cy="969407"/>
          </a:xfrm>
        </p:spPr>
        <p:txBody>
          <a:bodyPr/>
          <a:lstStyle/>
          <a:p>
            <a:pPr>
              <a:tabLst>
                <a:tab pos="469106" algn="l"/>
              </a:tabLst>
            </a:pPr>
            <a:r>
              <a:rPr lang="en-US" altLang="en-US" dirty="0"/>
              <a:t>Find the average salary of instructors in each department</a:t>
            </a:r>
          </a:p>
          <a:p>
            <a:pPr lvl="1">
              <a:tabLst>
                <a:tab pos="469106" algn="l"/>
              </a:tabLst>
            </a:pP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r>
              <a:rPr lang="en-US" altLang="en-US" b="1" dirty="0"/>
              <a:t>as</a:t>
            </a:r>
            <a:r>
              <a:rPr lang="en-US" altLang="en-US" dirty="0"/>
              <a:t> </a:t>
            </a:r>
            <a:r>
              <a:rPr lang="en-US" altLang="en-US" i="1" dirty="0" err="1"/>
              <a:t>avg_salary</a:t>
            </a:r>
            <a:br>
              <a:rPr lang="en-US" altLang="en-US" dirty="0"/>
            </a:br>
            <a:r>
              <a:rPr lang="en-US" altLang="en-US" b="1" dirty="0"/>
              <a:t>from </a:t>
            </a:r>
            <a:r>
              <a:rPr lang="en-US" altLang="en-US" i="1" dirty="0"/>
              <a:t>instructor</a:t>
            </a:r>
            <a:br>
              <a:rPr lang="en-US" altLang="en-US" i="1" dirty="0"/>
            </a:br>
            <a:r>
              <a:rPr lang="en-US" altLang="en-US" b="1" dirty="0"/>
              <a:t>group by </a:t>
            </a:r>
            <a:r>
              <a:rPr lang="en-US" altLang="en-US" i="1" dirty="0"/>
              <a:t>dept_name</a:t>
            </a:r>
            <a:r>
              <a:rPr lang="en-US" altLang="en-US" dirty="0"/>
              <a:t>;</a:t>
            </a:r>
          </a:p>
          <a:p>
            <a:pPr lvl="1">
              <a:buNone/>
              <a:tabLst>
                <a:tab pos="469106" algn="l"/>
              </a:tabLst>
            </a:pPr>
            <a:endParaRPr lang="en-US" altLang="en-US" dirty="0"/>
          </a:p>
          <a:p>
            <a:pPr lvl="1">
              <a:tabLst>
                <a:tab pos="469106" algn="l"/>
              </a:tabLst>
            </a:pPr>
            <a:endParaRPr lang="en-US" altLang="en-US" dirty="0"/>
          </a:p>
          <a:p>
            <a:pPr lvl="1">
              <a:tabLst>
                <a:tab pos="469106" algn="l"/>
              </a:tabLst>
            </a:pPr>
            <a:endParaRPr lang="en-US" altLang="en-US" dirty="0"/>
          </a:p>
        </p:txBody>
      </p:sp>
      <p:pic>
        <p:nvPicPr>
          <p:cNvPr id="37891" name="Picture 4" descr="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04288" y="1885818"/>
            <a:ext cx="2419020" cy="2175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0339" name="Picture 3" descr="C:\Users\as668\Desktop\Judi\3_14.jpg"/>
          <p:cNvPicPr>
            <a:picLocks noChangeAspect="1" noChangeArrowheads="1"/>
          </p:cNvPicPr>
          <p:nvPr/>
        </p:nvPicPr>
        <p:blipFill>
          <a:blip r:embed="rId4"/>
          <a:srcRect/>
          <a:stretch>
            <a:fillRect/>
          </a:stretch>
        </p:blipFill>
        <p:spPr bwMode="auto">
          <a:xfrm>
            <a:off x="5623560" y="2346598"/>
            <a:ext cx="1389558" cy="1384424"/>
          </a:xfrm>
          <a:prstGeom prst="rect">
            <a:avLst/>
          </a:prstGeom>
          <a:noFill/>
        </p:spPr>
      </p:pic>
    </p:spTree>
    <p:extLst>
      <p:ext uri="{BB962C8B-B14F-4D97-AF65-F5344CB8AC3E}">
        <p14:creationId xmlns:p14="http://schemas.microsoft.com/office/powerpoint/2010/main" val="1151437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3EE174-B733-164C-84A7-E23F3049CC21}"/>
              </a:ext>
            </a:extLst>
          </p:cNvPr>
          <p:cNvSpPr>
            <a:spLocks noGrp="1"/>
          </p:cNvSpPr>
          <p:nvPr>
            <p:ph idx="1"/>
          </p:nvPr>
        </p:nvSpPr>
        <p:spPr/>
        <p:txBody>
          <a:bodyPr/>
          <a:lstStyle/>
          <a:p>
            <a:r>
              <a:rPr lang="en-US" sz="1600" dirty="0"/>
              <a:t>Codd’s Rules and the systematic treatment of NULL.</a:t>
            </a:r>
          </a:p>
          <a:p>
            <a:endParaRPr lang="en-US" sz="1600" dirty="0"/>
          </a:p>
          <a:p>
            <a:r>
              <a:rPr lang="en-US" sz="1600" dirty="0"/>
              <a:t>Intermediate SQL concepts:</a:t>
            </a:r>
          </a:p>
          <a:p>
            <a:pPr lvl="1"/>
            <a:r>
              <a:rPr lang="en-US" sz="1400" dirty="0"/>
              <a:t>Data types and functions.</a:t>
            </a:r>
          </a:p>
          <a:p>
            <a:pPr lvl="1"/>
            <a:r>
              <a:rPr lang="en-US" sz="1400" dirty="0"/>
              <a:t>INSERT, UPDATE, DELETE.</a:t>
            </a:r>
          </a:p>
          <a:p>
            <a:pPr lvl="1"/>
            <a:r>
              <a:rPr lang="en-US" sz="1400" dirty="0"/>
              <a:t>ORDER BY.</a:t>
            </a:r>
          </a:p>
          <a:p>
            <a:pPr lvl="1"/>
            <a:r>
              <a:rPr lang="en-US" sz="1400" dirty="0"/>
              <a:t>Aggregate functions, GROUP BY.</a:t>
            </a:r>
          </a:p>
          <a:p>
            <a:pPr lvl="1"/>
            <a:r>
              <a:rPr lang="en-US" sz="1400" dirty="0"/>
              <a:t>More fun with JOIN.</a:t>
            </a:r>
          </a:p>
          <a:p>
            <a:pPr lvl="1"/>
            <a:r>
              <a:rPr lang="en-US" sz="1400" dirty="0"/>
              <a:t>Set like operations and functions.</a:t>
            </a:r>
          </a:p>
          <a:p>
            <a:pPr marL="457200" lvl="1" indent="0">
              <a:buNone/>
            </a:pPr>
            <a:endParaRPr lang="en-US" sz="1400" dirty="0"/>
          </a:p>
          <a:p>
            <a:r>
              <a:rPr lang="en-US" sz="1600" dirty="0"/>
              <a:t>A little more relational algebra and the dreaded “</a:t>
            </a:r>
            <a:r>
              <a:rPr lang="en-US" sz="1600" dirty="0" err="1"/>
              <a:t>RelaX</a:t>
            </a:r>
            <a:r>
              <a:rPr lang="en-US" sz="1600" dirty="0"/>
              <a:t> Calculator.”</a:t>
            </a:r>
          </a:p>
          <a:p>
            <a:pPr marL="0" indent="0">
              <a:buNone/>
            </a:pPr>
            <a:endParaRPr lang="en-US" sz="1600" dirty="0"/>
          </a:p>
          <a:p>
            <a:r>
              <a:rPr lang="en-US" sz="1600" dirty="0"/>
              <a:t>Some hands on if we have time.</a:t>
            </a:r>
          </a:p>
        </p:txBody>
      </p:sp>
      <p:sp>
        <p:nvSpPr>
          <p:cNvPr id="3" name="Title 2">
            <a:extLst>
              <a:ext uri="{FF2B5EF4-FFF2-40B4-BE49-F238E27FC236}">
                <a16:creationId xmlns:a16="http://schemas.microsoft.com/office/drawing/2014/main" id="{187F2C5B-01D9-0D4F-8F9D-399CAE5A6319}"/>
              </a:ext>
            </a:extLst>
          </p:cNvPr>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35733647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7A56042-FC93-9B4A-A8F8-1906C49BF2D3}"/>
              </a:ext>
            </a:extLst>
          </p:cNvPr>
          <p:cNvSpPr>
            <a:spLocks noGrp="1"/>
          </p:cNvSpPr>
          <p:nvPr>
            <p:ph idx="1"/>
          </p:nvPr>
        </p:nvSpPr>
        <p:spPr>
          <a:xfrm>
            <a:off x="5715000" y="590550"/>
            <a:ext cx="3276600" cy="4038600"/>
          </a:xfrm>
        </p:spPr>
        <p:txBody>
          <a:bodyPr/>
          <a:lstStyle/>
          <a:p>
            <a:r>
              <a:rPr lang="en-US" sz="1400" dirty="0"/>
              <a:t>GROUP BY column list</a:t>
            </a:r>
          </a:p>
          <a:p>
            <a:pPr lvl="1"/>
            <a:r>
              <a:rPr lang="en-US" sz="1200" dirty="0"/>
              <a:t>Forms partitions containing multiple rows.</a:t>
            </a:r>
          </a:p>
          <a:p>
            <a:pPr lvl="1"/>
            <a:r>
              <a:rPr lang="en-US" sz="1200" dirty="0"/>
              <a:t>All rows in a partition have the same values for the GROUP BY columns.</a:t>
            </a:r>
          </a:p>
          <a:p>
            <a:r>
              <a:rPr lang="en-US" sz="1400" dirty="0"/>
              <a:t>The aggregate functions</a:t>
            </a:r>
          </a:p>
          <a:p>
            <a:pPr lvl="1"/>
            <a:r>
              <a:rPr lang="en-US" sz="1200" dirty="0"/>
              <a:t>Merge the non-group by attributes, which may differ from row to row.</a:t>
            </a:r>
          </a:p>
          <a:p>
            <a:pPr lvl="1"/>
            <a:r>
              <a:rPr lang="en-US" sz="1200" dirty="0"/>
              <a:t>Into a single value for each attribute.</a:t>
            </a:r>
          </a:p>
          <a:p>
            <a:r>
              <a:rPr lang="en-US" sz="1400" dirty="0"/>
              <a:t>The result is one row per distinct set of GROUP BY values.</a:t>
            </a:r>
          </a:p>
          <a:p>
            <a:r>
              <a:rPr lang="en-US" sz="1400" dirty="0"/>
              <a:t>There may be multiple non-GROUP BY COLUMNS, each with its own aggregate function.</a:t>
            </a:r>
          </a:p>
          <a:p>
            <a:r>
              <a:rPr lang="en-US" sz="1400" dirty="0"/>
              <a:t>You can use HAVING in place of WHERE on the GROUP BY result.</a:t>
            </a:r>
          </a:p>
        </p:txBody>
      </p:sp>
      <p:sp>
        <p:nvSpPr>
          <p:cNvPr id="3" name="Title 2">
            <a:extLst>
              <a:ext uri="{FF2B5EF4-FFF2-40B4-BE49-F238E27FC236}">
                <a16:creationId xmlns:a16="http://schemas.microsoft.com/office/drawing/2014/main" id="{E3AEDF0B-BA60-5A4A-A560-816F27BB635B}"/>
              </a:ext>
            </a:extLst>
          </p:cNvPr>
          <p:cNvSpPr>
            <a:spLocks noGrp="1"/>
          </p:cNvSpPr>
          <p:nvPr>
            <p:ph type="title"/>
          </p:nvPr>
        </p:nvSpPr>
        <p:spPr/>
        <p:txBody>
          <a:bodyPr/>
          <a:lstStyle/>
          <a:p>
            <a:r>
              <a:rPr lang="en-US" dirty="0"/>
              <a:t>Another View</a:t>
            </a:r>
          </a:p>
        </p:txBody>
      </p:sp>
      <p:pic>
        <p:nvPicPr>
          <p:cNvPr id="4" name="Picture 3">
            <a:extLst>
              <a:ext uri="{FF2B5EF4-FFF2-40B4-BE49-F238E27FC236}">
                <a16:creationId xmlns:a16="http://schemas.microsoft.com/office/drawing/2014/main" id="{DB9D6BE7-0AA9-D849-9E18-B2619BBAC34D}"/>
              </a:ext>
            </a:extLst>
          </p:cNvPr>
          <p:cNvPicPr>
            <a:picLocks noChangeAspect="1"/>
          </p:cNvPicPr>
          <p:nvPr/>
        </p:nvPicPr>
        <p:blipFill>
          <a:blip r:embed="rId2"/>
          <a:stretch>
            <a:fillRect/>
          </a:stretch>
        </p:blipFill>
        <p:spPr>
          <a:xfrm>
            <a:off x="304800" y="895350"/>
            <a:ext cx="5254910" cy="3562350"/>
          </a:xfrm>
          <a:prstGeom prst="rect">
            <a:avLst/>
          </a:prstGeom>
        </p:spPr>
      </p:pic>
    </p:spTree>
    <p:extLst>
      <p:ext uri="{BB962C8B-B14F-4D97-AF65-F5344CB8AC3E}">
        <p14:creationId xmlns:p14="http://schemas.microsoft.com/office/powerpoint/2010/main" val="38949459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28034" name="Rectangle 2"/>
          <p:cNvSpPr>
            <a:spLocks noGrp="1" noChangeArrowheads="1"/>
          </p:cNvSpPr>
          <p:nvPr>
            <p:ph type="title"/>
          </p:nvPr>
        </p:nvSpPr>
        <p:spPr/>
        <p:txBody>
          <a:bodyPr/>
          <a:lstStyle/>
          <a:p>
            <a:r>
              <a:rPr lang="en-US" altLang="en-US" dirty="0"/>
              <a:t>Aggregate Functions Examples</a:t>
            </a:r>
          </a:p>
        </p:txBody>
      </p:sp>
      <p:sp>
        <p:nvSpPr>
          <p:cNvPr id="36866" name="Rectangle 3"/>
          <p:cNvSpPr>
            <a:spLocks noGrp="1" noChangeArrowheads="1"/>
          </p:cNvSpPr>
          <p:nvPr>
            <p:ph type="body" idx="1"/>
          </p:nvPr>
        </p:nvSpPr>
        <p:spPr>
          <a:xfrm>
            <a:off x="1719263" y="831057"/>
            <a:ext cx="5761435" cy="3603784"/>
          </a:xfrm>
        </p:spPr>
        <p:txBody>
          <a:bodyPr/>
          <a:lstStyle/>
          <a:p>
            <a:pPr>
              <a:tabLst>
                <a:tab pos="1283494" algn="l"/>
              </a:tabLst>
            </a:pPr>
            <a:r>
              <a:rPr lang="en-US" altLang="en-US" dirty="0"/>
              <a:t>Find the average salary of instructors in the Computer Science department </a:t>
            </a:r>
          </a:p>
          <a:p>
            <a:pPr lvl="1">
              <a:tabLst>
                <a:tab pos="1283494" algn="l"/>
              </a:tabLst>
            </a:pPr>
            <a:r>
              <a:rPr lang="en-US" altLang="en-US" b="1" dirty="0"/>
              <a:t>select </a:t>
            </a:r>
            <a:r>
              <a:rPr lang="en-US" altLang="en-US" b="1" dirty="0" err="1"/>
              <a:t>avg</a:t>
            </a:r>
            <a:r>
              <a:rPr lang="en-US" altLang="en-US" b="1" dirty="0"/>
              <a:t> </a:t>
            </a:r>
            <a:r>
              <a:rPr lang="en-US" altLang="en-US" dirty="0"/>
              <a:t>(</a:t>
            </a:r>
            <a:r>
              <a:rPr lang="en-US" altLang="en-US" i="1" dirty="0"/>
              <a:t>salary</a:t>
            </a:r>
            <a:r>
              <a:rPr lang="en-US" altLang="en-US" dirty="0"/>
              <a:t>)</a:t>
            </a:r>
            <a:br>
              <a:rPr lang="en-US" altLang="en-US" dirty="0"/>
            </a:br>
            <a:r>
              <a:rPr lang="en-US" altLang="en-US" b="1" dirty="0"/>
              <a:t>from </a:t>
            </a:r>
            <a:r>
              <a:rPr lang="en-US" altLang="en-US" i="1" dirty="0"/>
              <a:t>instructor</a:t>
            </a:r>
            <a:br>
              <a:rPr lang="en-US" altLang="en-US" i="1" dirty="0"/>
            </a:br>
            <a:r>
              <a:rPr lang="en-US" altLang="en-US" b="1" dirty="0"/>
              <a:t>where </a:t>
            </a:r>
            <a:r>
              <a:rPr lang="en-US" altLang="en-US" i="1" dirty="0" err="1"/>
              <a:t>dept_name</a:t>
            </a:r>
            <a:r>
              <a:rPr lang="en-US" altLang="en-US" dirty="0"/>
              <a:t>= 'Comp. Sci.';</a:t>
            </a:r>
          </a:p>
          <a:p>
            <a:pPr>
              <a:tabLst>
                <a:tab pos="1283494" algn="l"/>
              </a:tabLst>
            </a:pPr>
            <a:r>
              <a:rPr kumimoji="0" lang="en-US" altLang="en-US" dirty="0"/>
              <a:t>Find the total number of instructors who teach a course in the Spring 2018 semester</a:t>
            </a:r>
          </a:p>
          <a:p>
            <a:pPr lvl="1">
              <a:tabLst>
                <a:tab pos="1283494" algn="l"/>
              </a:tabLst>
            </a:pPr>
            <a:r>
              <a:rPr kumimoji="0" lang="en-US" altLang="en-US" b="1" dirty="0"/>
              <a:t>select count </a:t>
            </a:r>
            <a:r>
              <a:rPr kumimoji="0" lang="en-US" altLang="en-US" dirty="0"/>
              <a:t>(</a:t>
            </a:r>
            <a:r>
              <a:rPr kumimoji="0" lang="en-US" altLang="en-US" b="1" dirty="0"/>
              <a:t>distinct </a:t>
            </a:r>
            <a:r>
              <a:rPr kumimoji="0" lang="en-US" altLang="en-US" i="1" dirty="0"/>
              <a:t>ID</a:t>
            </a:r>
            <a:r>
              <a:rPr kumimoji="0" lang="en-US" altLang="en-US" dirty="0"/>
              <a:t>)</a:t>
            </a:r>
            <a:br>
              <a:rPr kumimoji="0" lang="en-US" altLang="en-US" dirty="0"/>
            </a:br>
            <a:r>
              <a:rPr kumimoji="0" lang="en-US" altLang="en-US" b="1" dirty="0"/>
              <a:t>from </a:t>
            </a:r>
            <a:r>
              <a:rPr kumimoji="0" lang="en-US" altLang="en-US" i="1" dirty="0"/>
              <a:t>teaches</a:t>
            </a:r>
            <a:br>
              <a:rPr kumimoji="0" lang="en-US" altLang="en-US" i="1" dirty="0"/>
            </a:br>
            <a:r>
              <a:rPr kumimoji="0" lang="en-US" altLang="en-US" b="1" dirty="0"/>
              <a:t>where </a:t>
            </a:r>
            <a:r>
              <a:rPr kumimoji="0" lang="en-US" altLang="en-US" i="1" dirty="0"/>
              <a:t>semester </a:t>
            </a:r>
            <a:r>
              <a:rPr kumimoji="0" lang="en-US" altLang="en-US" dirty="0"/>
              <a:t>= 'Spring' </a:t>
            </a:r>
            <a:r>
              <a:rPr kumimoji="0" lang="en-US" altLang="en-US" b="1" dirty="0"/>
              <a:t>and </a:t>
            </a:r>
            <a:r>
              <a:rPr kumimoji="0" lang="en-US" altLang="en-US" i="1" dirty="0"/>
              <a:t>year </a:t>
            </a:r>
            <a:r>
              <a:rPr kumimoji="0" lang="en-US" altLang="en-US" dirty="0"/>
              <a:t>= 2018;</a:t>
            </a:r>
          </a:p>
          <a:p>
            <a:pPr>
              <a:tabLst>
                <a:tab pos="1283494" algn="l"/>
              </a:tabLst>
            </a:pPr>
            <a:r>
              <a:rPr kumimoji="0" lang="en-US" altLang="en-US" dirty="0"/>
              <a:t>Find the number of tuples in the </a:t>
            </a:r>
            <a:r>
              <a:rPr kumimoji="0" lang="en-US" altLang="en-US" i="1" dirty="0"/>
              <a:t>course </a:t>
            </a:r>
            <a:r>
              <a:rPr kumimoji="0" lang="en-US" altLang="en-US" dirty="0"/>
              <a:t>relation</a:t>
            </a:r>
          </a:p>
          <a:p>
            <a:pPr lvl="1">
              <a:tabLst>
                <a:tab pos="1283494" algn="l"/>
              </a:tabLst>
            </a:pPr>
            <a:r>
              <a:rPr kumimoji="0" lang="en-US" altLang="en-US" b="1" dirty="0"/>
              <a:t>select count </a:t>
            </a:r>
            <a:r>
              <a:rPr kumimoji="0" lang="en-US" altLang="en-US" dirty="0"/>
              <a:t>(*)</a:t>
            </a:r>
            <a:br>
              <a:rPr kumimoji="0" lang="en-US" altLang="en-US" dirty="0"/>
            </a:br>
            <a:r>
              <a:rPr kumimoji="0" lang="en-US" altLang="en-US" b="1" dirty="0"/>
              <a:t>from </a:t>
            </a:r>
            <a:r>
              <a:rPr kumimoji="0" lang="en-US" altLang="en-US" i="1" dirty="0"/>
              <a:t>course</a:t>
            </a:r>
            <a:r>
              <a:rPr kumimoji="0" lang="en-US" altLang="en-US" dirty="0"/>
              <a:t>;</a:t>
            </a:r>
          </a:p>
          <a:p>
            <a:pPr lvl="1">
              <a:buNone/>
              <a:tabLst>
                <a:tab pos="1283494" algn="l"/>
              </a:tabLst>
            </a:pPr>
            <a:endParaRPr kumimoji="0" lang="en-US" altLang="en-US" dirty="0"/>
          </a:p>
          <a:p>
            <a:pPr>
              <a:tabLst>
                <a:tab pos="1283494" algn="l"/>
              </a:tabLst>
            </a:pPr>
            <a:endParaRPr lang="en-US" altLang="en-US" dirty="0"/>
          </a:p>
        </p:txBody>
      </p:sp>
      <p:sp>
        <p:nvSpPr>
          <p:cNvPr id="36867" name="Text Box 4"/>
          <p:cNvSpPr txBox="1">
            <a:spLocks noChangeArrowheads="1"/>
          </p:cNvSpPr>
          <p:nvPr/>
        </p:nvSpPr>
        <p:spPr bwMode="auto">
          <a:xfrm>
            <a:off x="1712119" y="2109787"/>
            <a:ext cx="5761435"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777281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title"/>
          </p:nvPr>
        </p:nvSpPr>
        <p:spPr/>
        <p:txBody>
          <a:bodyPr/>
          <a:lstStyle/>
          <a:p>
            <a:r>
              <a:rPr lang="en-US" altLang="en-US" dirty="0"/>
              <a:t>Aggregation (Cont.)</a:t>
            </a:r>
          </a:p>
        </p:txBody>
      </p:sp>
      <p:sp>
        <p:nvSpPr>
          <p:cNvPr id="38914" name="Text Box 3"/>
          <p:cNvSpPr>
            <a:spLocks noGrp="1" noChangeArrowheads="1"/>
          </p:cNvSpPr>
          <p:nvPr>
            <p:ph type="body" idx="1"/>
          </p:nvPr>
        </p:nvSpPr>
        <p:spPr>
          <a:xfrm>
            <a:off x="1719263" y="820342"/>
            <a:ext cx="5742241" cy="2508074"/>
          </a:xfrm>
        </p:spPr>
        <p:txBody>
          <a:bodyPr/>
          <a:lstStyle/>
          <a:p>
            <a:r>
              <a:rPr lang="en-US" altLang="en-US" dirty="0"/>
              <a:t>Attributes in </a:t>
            </a:r>
            <a:r>
              <a:rPr lang="en-US" altLang="en-US" b="1" dirty="0"/>
              <a:t>select </a:t>
            </a:r>
            <a:r>
              <a:rPr lang="en-US" altLang="en-US" dirty="0"/>
              <a:t>clause outside of aggregate functions must appear in </a:t>
            </a:r>
            <a:r>
              <a:rPr lang="en-US" altLang="en-US" b="1" dirty="0"/>
              <a:t>group by</a:t>
            </a:r>
            <a:r>
              <a:rPr lang="en-US" altLang="en-US" dirty="0"/>
              <a:t> list</a:t>
            </a:r>
          </a:p>
          <a:p>
            <a:pPr lvl="1"/>
            <a:r>
              <a:rPr lang="en-US" altLang="en-US" dirty="0"/>
              <a:t>/* erroneous query */</a:t>
            </a:r>
            <a:br>
              <a:rPr lang="en-US" altLang="en-US" dirty="0"/>
            </a:br>
            <a:r>
              <a:rPr lang="en-US" altLang="en-US" b="1" dirty="0"/>
              <a:t>select </a:t>
            </a:r>
            <a:r>
              <a:rPr lang="en-US" altLang="en-US" i="1" dirty="0"/>
              <a:t>dept_name</a:t>
            </a:r>
            <a:r>
              <a:rPr lang="en-US" altLang="en-US" dirty="0"/>
              <a:t>, </a:t>
            </a:r>
            <a:r>
              <a:rPr lang="en-US" altLang="en-US" i="1" dirty="0"/>
              <a:t>ID</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a:t>
            </a:r>
            <a:br>
              <a:rPr lang="en-US" altLang="en-US" dirty="0"/>
            </a:br>
            <a:r>
              <a:rPr lang="en-US" altLang="en-US" b="1" dirty="0"/>
              <a:t>from </a:t>
            </a:r>
            <a:r>
              <a:rPr lang="en-US" altLang="en-US" i="1" dirty="0"/>
              <a:t>instructor</a:t>
            </a:r>
            <a:br>
              <a:rPr lang="en-US" altLang="en-US" i="1" dirty="0"/>
            </a:br>
            <a:r>
              <a:rPr lang="en-US" altLang="en-US" b="1" dirty="0"/>
              <a:t>group by </a:t>
            </a:r>
            <a:r>
              <a:rPr lang="en-US" altLang="en-US" i="1" dirty="0"/>
              <a:t>dept_name</a:t>
            </a:r>
            <a:r>
              <a:rPr lang="en-US" altLang="en-US" dirty="0"/>
              <a:t>;</a:t>
            </a:r>
          </a:p>
          <a:p>
            <a:pPr lvl="1"/>
            <a:endParaRPr lang="en-US" altLang="en-US" dirty="0"/>
          </a:p>
        </p:txBody>
      </p:sp>
    </p:spTree>
    <p:extLst>
      <p:ext uri="{BB962C8B-B14F-4D97-AF65-F5344CB8AC3E}">
        <p14:creationId xmlns:p14="http://schemas.microsoft.com/office/powerpoint/2010/main" val="8558579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3154" name="Rectangle 2"/>
          <p:cNvSpPr>
            <a:spLocks noGrp="1" noChangeArrowheads="1"/>
          </p:cNvSpPr>
          <p:nvPr>
            <p:ph type="title"/>
          </p:nvPr>
        </p:nvSpPr>
        <p:spPr>
          <a:xfrm>
            <a:off x="1835944" y="72629"/>
            <a:ext cx="6057900" cy="457200"/>
          </a:xfrm>
        </p:spPr>
        <p:txBody>
          <a:bodyPr/>
          <a:lstStyle/>
          <a:p>
            <a:r>
              <a:rPr lang="en-US" altLang="en-US" dirty="0"/>
              <a:t>Aggregate Functions – Having Clause</a:t>
            </a:r>
          </a:p>
        </p:txBody>
      </p:sp>
      <p:sp>
        <p:nvSpPr>
          <p:cNvPr id="39938" name="Rectangle 3"/>
          <p:cNvSpPr>
            <a:spLocks noGrp="1" noChangeArrowheads="1"/>
          </p:cNvSpPr>
          <p:nvPr>
            <p:ph type="body" idx="1"/>
          </p:nvPr>
        </p:nvSpPr>
        <p:spPr>
          <a:xfrm>
            <a:off x="1735585" y="895351"/>
            <a:ext cx="5872223" cy="2423921"/>
          </a:xfrm>
        </p:spPr>
        <p:txBody>
          <a:bodyPr/>
          <a:lstStyle/>
          <a:p>
            <a:pPr>
              <a:tabLst>
                <a:tab pos="1116806" algn="l"/>
              </a:tabLst>
            </a:pPr>
            <a:r>
              <a:rPr lang="en-US" altLang="en-US" dirty="0"/>
              <a:t>Find the names and average salaries of all departments whose average salary is greater than 42000</a:t>
            </a:r>
          </a:p>
          <a:p>
            <a:pPr>
              <a:tabLst>
                <a:tab pos="1116806" algn="l"/>
              </a:tabLst>
            </a:pPr>
            <a:endParaRPr lang="en-US" altLang="en-US" dirty="0"/>
          </a:p>
          <a:p>
            <a:pPr>
              <a:tabLst>
                <a:tab pos="1116806" algn="l"/>
              </a:tabLst>
            </a:pPr>
            <a:endParaRPr lang="en-US" altLang="en-US" dirty="0"/>
          </a:p>
          <a:p>
            <a:pPr>
              <a:tabLst>
                <a:tab pos="1116806" algn="l"/>
              </a:tabLst>
            </a:pPr>
            <a:endParaRPr lang="en-US" altLang="en-US" dirty="0"/>
          </a:p>
          <a:p>
            <a:pPr>
              <a:tabLst>
                <a:tab pos="1116806" algn="l"/>
              </a:tabLst>
            </a:pPr>
            <a:endParaRPr lang="en-US" altLang="en-US" sz="600" dirty="0"/>
          </a:p>
          <a:p>
            <a:pPr>
              <a:tabLst>
                <a:tab pos="1116806" algn="l"/>
              </a:tabLst>
            </a:pPr>
            <a:r>
              <a:rPr lang="en-US" altLang="en-US" dirty="0"/>
              <a:t>Note: predicates in the </a:t>
            </a:r>
            <a:r>
              <a:rPr lang="en-US" altLang="en-US" b="1" dirty="0"/>
              <a:t>having</a:t>
            </a:r>
            <a:r>
              <a:rPr lang="en-US" altLang="en-US" dirty="0"/>
              <a:t> clause are applied after the formation of groups whereas predicates in the </a:t>
            </a:r>
            <a:r>
              <a:rPr lang="en-US" altLang="en-US" b="1" dirty="0"/>
              <a:t>where</a:t>
            </a:r>
            <a:r>
              <a:rPr lang="en-US" altLang="en-US" dirty="0"/>
              <a:t> clause are applied before forming groups</a:t>
            </a:r>
          </a:p>
        </p:txBody>
      </p:sp>
      <p:sp>
        <p:nvSpPr>
          <p:cNvPr id="39940" name="Text Box 5"/>
          <p:cNvSpPr txBox="1">
            <a:spLocks noChangeArrowheads="1"/>
          </p:cNvSpPr>
          <p:nvPr/>
        </p:nvSpPr>
        <p:spPr bwMode="auto">
          <a:xfrm>
            <a:off x="2401491" y="1403033"/>
            <a:ext cx="4395788"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avg_salary</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group by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having </a:t>
            </a:r>
            <a:r>
              <a:rPr kumimoji="0"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&gt; 42000;</a:t>
            </a:r>
          </a:p>
        </p:txBody>
      </p:sp>
    </p:spTree>
    <p:extLst>
      <p:ext uri="{BB962C8B-B14F-4D97-AF65-F5344CB8AC3E}">
        <p14:creationId xmlns:p14="http://schemas.microsoft.com/office/powerpoint/2010/main" val="1740320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JOIN</a:t>
            </a:r>
          </a:p>
        </p:txBody>
      </p:sp>
      <p:sp>
        <p:nvSpPr>
          <p:cNvPr id="9" name="TextBox 9">
            <a:extLst>
              <a:ext uri="{FF2B5EF4-FFF2-40B4-BE49-F238E27FC236}">
                <a16:creationId xmlns:a16="http://schemas.microsoft.com/office/drawing/2014/main" id="{5CA71A0F-941E-8148-89D3-382B98F7829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34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431796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Rectangle 2"/>
          <p:cNvSpPr>
            <a:spLocks noGrp="1" noChangeArrowheads="1"/>
          </p:cNvSpPr>
          <p:nvPr>
            <p:ph type="title"/>
          </p:nvPr>
        </p:nvSpPr>
        <p:spPr/>
        <p:txBody>
          <a:bodyPr/>
          <a:lstStyle/>
          <a:p>
            <a:pPr>
              <a:defRPr/>
            </a:pPr>
            <a:r>
              <a:rPr lang="en-US" dirty="0">
                <a:ea typeface="+mj-ea"/>
              </a:rPr>
              <a:t>Joined Relations</a:t>
            </a:r>
          </a:p>
        </p:txBody>
      </p:sp>
      <p:sp>
        <p:nvSpPr>
          <p:cNvPr id="6147" name="Rectangle 3"/>
          <p:cNvSpPr>
            <a:spLocks noGrp="1" noChangeArrowheads="1"/>
          </p:cNvSpPr>
          <p:nvPr>
            <p:ph type="body" idx="1"/>
          </p:nvPr>
        </p:nvSpPr>
        <p:spPr>
          <a:xfrm>
            <a:off x="1719263" y="896134"/>
            <a:ext cx="5689153" cy="3411140"/>
          </a:xfrm>
        </p:spPr>
        <p:txBody>
          <a:bodyPr/>
          <a:lstStyle/>
          <a:p>
            <a:r>
              <a:rPr lang="en-US" altLang="en-US" b="1" dirty="0">
                <a:solidFill>
                  <a:srgbClr val="002060"/>
                </a:solidFill>
                <a:ea typeface="ＭＳ Ｐゴシック" pitchFamily="34" charset="-128"/>
              </a:rPr>
              <a:t>Join operations</a:t>
            </a:r>
            <a:r>
              <a:rPr lang="en-US" altLang="en-US" dirty="0">
                <a:solidFill>
                  <a:srgbClr val="002060"/>
                </a:solidFill>
                <a:ea typeface="ＭＳ Ｐゴシック" pitchFamily="34" charset="-128"/>
              </a:rPr>
              <a:t> </a:t>
            </a:r>
            <a:r>
              <a:rPr lang="en-US" altLang="en-US" dirty="0">
                <a:ea typeface="ＭＳ Ｐゴシック" pitchFamily="34" charset="-128"/>
              </a:rPr>
              <a:t>take two relations and return as a result another relation.</a:t>
            </a:r>
          </a:p>
          <a:p>
            <a:r>
              <a:rPr lang="en-US" altLang="en-US" dirty="0">
                <a:ea typeface="ＭＳ Ｐゴシック" pitchFamily="34" charset="-128"/>
              </a:rPr>
              <a:t>A join operation is a Cartesian product which requires that tuples in the two relations match (under some condition).  It also specifies the attributes that are present in the result of the join </a:t>
            </a:r>
          </a:p>
          <a:p>
            <a:r>
              <a:rPr lang="en-US" altLang="en-US" dirty="0">
                <a:ea typeface="ＭＳ Ｐゴシック" pitchFamily="34" charset="-128"/>
              </a:rPr>
              <a:t>The join operations are typically used as subquery expressions in the </a:t>
            </a:r>
            <a:r>
              <a:rPr lang="en-US" altLang="en-US" b="1" dirty="0">
                <a:ea typeface="ＭＳ Ｐゴシック" pitchFamily="34" charset="-128"/>
              </a:rPr>
              <a:t>from </a:t>
            </a:r>
            <a:r>
              <a:rPr lang="en-US" altLang="en-US" dirty="0">
                <a:ea typeface="ＭＳ Ｐゴシック" pitchFamily="34" charset="-128"/>
              </a:rPr>
              <a:t>clause</a:t>
            </a:r>
          </a:p>
          <a:p>
            <a:r>
              <a:rPr lang="en-US" altLang="en-US" dirty="0">
                <a:ea typeface="ＭＳ Ｐゴシック" pitchFamily="34" charset="-128"/>
              </a:rPr>
              <a:t>Three types of joins:</a:t>
            </a:r>
          </a:p>
          <a:p>
            <a:pPr lvl="1"/>
            <a:r>
              <a:rPr lang="en-US" altLang="en-US" dirty="0">
                <a:ea typeface="ＭＳ Ｐゴシック" pitchFamily="34" charset="-128"/>
              </a:rPr>
              <a:t>Natural join</a:t>
            </a:r>
          </a:p>
          <a:p>
            <a:pPr lvl="1"/>
            <a:r>
              <a:rPr lang="en-US" altLang="en-US" dirty="0">
                <a:ea typeface="ＭＳ Ｐゴシック" pitchFamily="34" charset="-128"/>
              </a:rPr>
              <a:t>Inner join</a:t>
            </a:r>
          </a:p>
          <a:p>
            <a:pPr lvl="1"/>
            <a:r>
              <a:rPr lang="en-US" altLang="en-US" dirty="0">
                <a:ea typeface="ＭＳ Ｐゴシック" pitchFamily="34" charset="-128"/>
              </a:rPr>
              <a:t>Outer join</a:t>
            </a:r>
          </a:p>
          <a:p>
            <a:pPr lvl="1">
              <a:buFont typeface="Monotype Sorts" charset="2"/>
              <a:buNone/>
            </a:pPr>
            <a:endParaRPr lang="en-US" altLang="en-US" sz="1500" dirty="0">
              <a:ea typeface="ＭＳ Ｐゴシック" pitchFamily="34" charset="-128"/>
            </a:endParaRPr>
          </a:p>
          <a:p>
            <a:endParaRPr lang="en-US" altLang="en-US" dirty="0">
              <a:ea typeface="ＭＳ Ｐゴシック" pitchFamily="34" charset="-128"/>
            </a:endParaRPr>
          </a:p>
        </p:txBody>
      </p:sp>
      <p:sp>
        <p:nvSpPr>
          <p:cNvPr id="2" name="TextBox 1">
            <a:extLst>
              <a:ext uri="{FF2B5EF4-FFF2-40B4-BE49-F238E27FC236}">
                <a16:creationId xmlns:a16="http://schemas.microsoft.com/office/drawing/2014/main" id="{F17E2114-750B-2C49-958F-042F338207CE}"/>
              </a:ext>
            </a:extLst>
          </p:cNvPr>
          <p:cNvSpPr txBox="1"/>
          <p:nvPr/>
        </p:nvSpPr>
        <p:spPr>
          <a:xfrm>
            <a:off x="609600" y="3943350"/>
            <a:ext cx="7460247"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also hear terms like </a:t>
            </a: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equi</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-join, non-</a:t>
            </a: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equi</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-join, theta join, semi-join, ...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 ask for definitions on exams, but you can just look them up.</a:t>
            </a:r>
          </a:p>
        </p:txBody>
      </p:sp>
    </p:spTree>
    <p:extLst>
      <p:ext uri="{BB962C8B-B14F-4D97-AF65-F5344CB8AC3E}">
        <p14:creationId xmlns:p14="http://schemas.microsoft.com/office/powerpoint/2010/main" val="25527308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Rectangle 2"/>
          <p:cNvSpPr>
            <a:spLocks noGrp="1" noChangeArrowheads="1"/>
          </p:cNvSpPr>
          <p:nvPr>
            <p:ph type="title"/>
          </p:nvPr>
        </p:nvSpPr>
        <p:spPr/>
        <p:txBody>
          <a:bodyPr/>
          <a:lstStyle/>
          <a:p>
            <a:pPr>
              <a:defRPr/>
            </a:pPr>
            <a:r>
              <a:rPr lang="en-US" dirty="0"/>
              <a:t>Natural Join in SQL</a:t>
            </a:r>
          </a:p>
        </p:txBody>
      </p:sp>
      <p:sp>
        <p:nvSpPr>
          <p:cNvPr id="7171" name="Rectangle 3"/>
          <p:cNvSpPr>
            <a:spLocks noGrp="1" noChangeArrowheads="1"/>
          </p:cNvSpPr>
          <p:nvPr>
            <p:ph type="body" idx="1"/>
          </p:nvPr>
        </p:nvSpPr>
        <p:spPr>
          <a:xfrm>
            <a:off x="1719264" y="809245"/>
            <a:ext cx="5735761" cy="3737372"/>
          </a:xfrm>
        </p:spPr>
        <p:txBody>
          <a:bodyPr/>
          <a:lstStyle/>
          <a:p>
            <a:r>
              <a:rPr lang="en-US" altLang="en-US" dirty="0">
                <a:ea typeface="ＭＳ Ｐゴシック" pitchFamily="34" charset="-128"/>
              </a:rPr>
              <a:t>Natural join matches tuples with the same values for all common attributes, and retains only one copy of each common column.</a:t>
            </a:r>
          </a:p>
          <a:p>
            <a:r>
              <a:rPr lang="en-US" altLang="en-US" dirty="0">
                <a:ea typeface="ＭＳ Ｐゴシック" pitchFamily="34" charset="-128"/>
              </a:rPr>
              <a:t>List the names of instructors along with the course ID of the courses that they taught</a:t>
            </a:r>
          </a:p>
          <a:p>
            <a:pPr lvl="1"/>
            <a:r>
              <a:rPr lang="en-US" altLang="en-US" b="1" dirty="0">
                <a:ea typeface="ＭＳ Ｐゴシック" pitchFamily="34" charset="-128"/>
              </a:rPr>
              <a:t>select </a:t>
            </a:r>
            <a:r>
              <a:rPr lang="en-US" altLang="en-US" i="1" dirty="0">
                <a:ea typeface="ＭＳ Ｐゴシック" pitchFamily="34" charset="-128"/>
              </a:rPr>
              <a:t>name</a:t>
            </a:r>
            <a:r>
              <a:rPr lang="en-US" altLang="en-US" dirty="0">
                <a:ea typeface="ＭＳ Ｐゴシック" pitchFamily="34" charset="-128"/>
              </a:rPr>
              <a:t>, </a:t>
            </a:r>
            <a:r>
              <a:rPr lang="en-US" altLang="en-US" i="1" dirty="0" err="1">
                <a:ea typeface="ＭＳ Ｐゴシック" pitchFamily="34" charset="-128"/>
              </a:rPr>
              <a:t>course_id</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 students, takes</a:t>
            </a:r>
            <a:br>
              <a:rPr lang="en-US" altLang="en-US" i="1" dirty="0">
                <a:ea typeface="ＭＳ Ｐゴシック" pitchFamily="34" charset="-128"/>
              </a:rPr>
            </a:br>
            <a:r>
              <a:rPr lang="en-US" altLang="en-US" b="1" dirty="0">
                <a:ea typeface="ＭＳ Ｐゴシック" pitchFamily="34" charset="-128"/>
              </a:rPr>
              <a:t>where </a:t>
            </a:r>
            <a:r>
              <a:rPr lang="en-US" altLang="en-US" i="1" dirty="0">
                <a:ea typeface="ＭＳ Ｐゴシック" pitchFamily="34" charset="-128"/>
              </a:rPr>
              <a:t>student.ID </a:t>
            </a:r>
            <a:r>
              <a:rPr lang="en-US" altLang="en-US" dirty="0">
                <a:ea typeface="ＭＳ Ｐゴシック" pitchFamily="34" charset="-128"/>
              </a:rPr>
              <a:t>= </a:t>
            </a:r>
            <a:r>
              <a:rPr lang="en-US" altLang="en-US" i="1" dirty="0">
                <a:ea typeface="ＭＳ Ｐゴシック" pitchFamily="34" charset="-128"/>
              </a:rPr>
              <a:t>takes.ID</a:t>
            </a:r>
            <a:r>
              <a:rPr lang="en-US" altLang="en-US" dirty="0">
                <a:ea typeface="ＭＳ Ｐゴシック" pitchFamily="34" charset="-128"/>
              </a:rPr>
              <a:t>;</a:t>
            </a:r>
          </a:p>
          <a:p>
            <a:r>
              <a:rPr lang="en-US" altLang="en-US" dirty="0">
                <a:ea typeface="ＭＳ Ｐゴシック" pitchFamily="34" charset="-128"/>
              </a:rPr>
              <a:t>Same query in SQL with “natural join” construct</a:t>
            </a:r>
          </a:p>
          <a:p>
            <a:pPr lvl="1"/>
            <a:r>
              <a:rPr lang="en-US" altLang="en-US" b="1" dirty="0">
                <a:ea typeface="ＭＳ Ｐゴシック" pitchFamily="34" charset="-128"/>
              </a:rPr>
              <a:t>select </a:t>
            </a:r>
            <a:r>
              <a:rPr lang="en-US" altLang="en-US" i="1" dirty="0">
                <a:ea typeface="ＭＳ Ｐゴシック" pitchFamily="34" charset="-128"/>
              </a:rPr>
              <a:t>name</a:t>
            </a:r>
            <a:r>
              <a:rPr lang="en-US" altLang="en-US" dirty="0">
                <a:ea typeface="ＭＳ Ｐゴシック" pitchFamily="34" charset="-128"/>
              </a:rPr>
              <a:t>,</a:t>
            </a:r>
            <a:r>
              <a:rPr lang="en-US" altLang="en-US" i="1" dirty="0">
                <a:ea typeface="ＭＳ Ｐゴシック" pitchFamily="34" charset="-128"/>
              </a:rPr>
              <a:t> </a:t>
            </a:r>
            <a:r>
              <a:rPr lang="en-US" altLang="en-US" i="1" dirty="0" err="1">
                <a:ea typeface="ＭＳ Ｐゴシック" pitchFamily="34" charset="-128"/>
              </a:rPr>
              <a:t>course_id</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student </a:t>
            </a:r>
            <a:r>
              <a:rPr lang="en-US" altLang="en-US" b="1" dirty="0">
                <a:ea typeface="ＭＳ Ｐゴシック" pitchFamily="34" charset="-128"/>
              </a:rPr>
              <a:t>natural join </a:t>
            </a:r>
            <a:r>
              <a:rPr lang="en-US" altLang="en-US" i="1" dirty="0">
                <a:ea typeface="ＭＳ Ｐゴシック" pitchFamily="34" charset="-128"/>
              </a:rPr>
              <a:t>takes</a:t>
            </a:r>
            <a:r>
              <a:rPr lang="en-US" altLang="en-US" dirty="0">
                <a:ea typeface="ＭＳ Ｐゴシック" pitchFamily="34" charset="-128"/>
              </a:rPr>
              <a:t>;</a:t>
            </a:r>
          </a:p>
          <a:p>
            <a:pPr>
              <a:buFont typeface="Monotype Sorts" charset="2"/>
              <a:buNone/>
            </a:pPr>
            <a:endParaRPr lang="en-US" altLang="en-US" dirty="0">
              <a:ea typeface="ＭＳ Ｐゴシック" pitchFamily="34" charset="-128"/>
            </a:endParaRPr>
          </a:p>
        </p:txBody>
      </p:sp>
    </p:spTree>
    <p:extLst>
      <p:ext uri="{BB962C8B-B14F-4D97-AF65-F5344CB8AC3E}">
        <p14:creationId xmlns:p14="http://schemas.microsoft.com/office/powerpoint/2010/main" val="8782971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Rectangle 2"/>
          <p:cNvSpPr>
            <a:spLocks noGrp="1" noChangeArrowheads="1"/>
          </p:cNvSpPr>
          <p:nvPr>
            <p:ph type="title"/>
          </p:nvPr>
        </p:nvSpPr>
        <p:spPr/>
        <p:txBody>
          <a:bodyPr/>
          <a:lstStyle/>
          <a:p>
            <a:pPr>
              <a:defRPr/>
            </a:pPr>
            <a:r>
              <a:rPr lang="en-US" dirty="0"/>
              <a:t>Natural Join in SQL (Cont.)</a:t>
            </a:r>
          </a:p>
        </p:txBody>
      </p:sp>
      <p:sp>
        <p:nvSpPr>
          <p:cNvPr id="7171" name="Rectangle 3"/>
          <p:cNvSpPr>
            <a:spLocks noGrp="1" noChangeArrowheads="1"/>
          </p:cNvSpPr>
          <p:nvPr>
            <p:ph type="body" idx="1"/>
          </p:nvPr>
        </p:nvSpPr>
        <p:spPr>
          <a:xfrm>
            <a:off x="1719263" y="918973"/>
            <a:ext cx="5729102" cy="2656332"/>
          </a:xfrm>
        </p:spPr>
        <p:txBody>
          <a:bodyPr/>
          <a:lstStyle/>
          <a:p>
            <a:r>
              <a:rPr lang="en-US" altLang="en-US" dirty="0">
                <a:ea typeface="ＭＳ Ｐゴシック" pitchFamily="34" charset="-128"/>
              </a:rPr>
              <a:t>The </a:t>
            </a:r>
            <a:r>
              <a:rPr lang="en-US" altLang="en-US" b="1" dirty="0">
                <a:ea typeface="ＭＳ Ｐゴシック" pitchFamily="34" charset="-128"/>
              </a:rPr>
              <a:t>from</a:t>
            </a:r>
            <a:r>
              <a:rPr lang="en-US" altLang="en-US" dirty="0">
                <a:ea typeface="ＭＳ Ｐゴシック" pitchFamily="34" charset="-128"/>
              </a:rPr>
              <a:t> clause can have multiple relations combined using natural join:</a:t>
            </a:r>
          </a:p>
          <a:p>
            <a:pPr lvl="1">
              <a:buNone/>
            </a:pPr>
            <a:r>
              <a:rPr lang="en-US" altLang="en-US" b="1" dirty="0">
                <a:ea typeface="ＭＳ Ｐゴシック" pitchFamily="34" charset="-128"/>
              </a:rPr>
              <a:t>     select </a:t>
            </a:r>
            <a:r>
              <a:rPr lang="en-US" altLang="en-US" i="1" dirty="0">
                <a:ea typeface="ＭＳ Ｐゴシック" pitchFamily="34" charset="-128"/>
              </a:rPr>
              <a:t> A</a:t>
            </a:r>
            <a:r>
              <a:rPr lang="en-US" altLang="en-US" i="1" baseline="-25000" dirty="0">
                <a:ea typeface="ＭＳ Ｐゴシック" pitchFamily="34" charset="-128"/>
              </a:rPr>
              <a:t>1</a:t>
            </a:r>
            <a:r>
              <a:rPr lang="en-US" altLang="en-US" i="1" dirty="0">
                <a:ea typeface="ＭＳ Ｐゴシック" pitchFamily="34" charset="-128"/>
              </a:rPr>
              <a:t>, A</a:t>
            </a:r>
            <a:r>
              <a:rPr lang="en-US" altLang="en-US" i="1" baseline="-25000" dirty="0">
                <a:ea typeface="ＭＳ Ｐゴシック" pitchFamily="34" charset="-128"/>
              </a:rPr>
              <a:t>2</a:t>
            </a:r>
            <a:r>
              <a:rPr lang="en-US" altLang="en-US" i="1" dirty="0">
                <a:ea typeface="ＭＳ Ｐゴシック" pitchFamily="34" charset="-128"/>
              </a:rPr>
              <a:t>, … A</a:t>
            </a:r>
            <a:r>
              <a:rPr lang="en-US" altLang="en-US" i="1" baseline="-25000" dirty="0">
                <a:ea typeface="ＭＳ Ｐゴシック" pitchFamily="34" charset="-128"/>
              </a:rPr>
              <a:t>n</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 r</a:t>
            </a:r>
            <a:r>
              <a:rPr lang="en-US" altLang="en-US" i="1" baseline="-25000" dirty="0">
                <a:ea typeface="ＭＳ Ｐゴシック" pitchFamily="34" charset="-128"/>
              </a:rPr>
              <a:t>1</a:t>
            </a:r>
            <a:r>
              <a:rPr lang="en-US" altLang="en-US" i="1" dirty="0">
                <a:ea typeface="ＭＳ Ｐゴシック" pitchFamily="34" charset="-128"/>
              </a:rPr>
              <a:t>  </a:t>
            </a:r>
            <a:r>
              <a:rPr lang="en-US" altLang="en-US" b="1" dirty="0">
                <a:ea typeface="ＭＳ Ｐゴシック" pitchFamily="34" charset="-128"/>
              </a:rPr>
              <a:t>natural join </a:t>
            </a:r>
            <a:r>
              <a:rPr lang="en-US" altLang="en-US" i="1" dirty="0">
                <a:ea typeface="ＭＳ Ｐゴシック" pitchFamily="34" charset="-128"/>
              </a:rPr>
              <a:t>r</a:t>
            </a:r>
            <a:r>
              <a:rPr lang="en-US" altLang="en-US" i="1" baseline="-25000" dirty="0">
                <a:ea typeface="ＭＳ Ｐゴシック" pitchFamily="34" charset="-128"/>
              </a:rPr>
              <a:t>2</a:t>
            </a:r>
            <a:r>
              <a:rPr lang="en-US" altLang="en-US" i="1" dirty="0">
                <a:ea typeface="ＭＳ Ｐゴシック" pitchFamily="34" charset="-128"/>
              </a:rPr>
              <a:t> </a:t>
            </a:r>
            <a:r>
              <a:rPr lang="en-US" altLang="en-US" b="1" dirty="0">
                <a:ea typeface="ＭＳ Ｐゴシック" pitchFamily="34" charset="-128"/>
              </a:rPr>
              <a:t>natural join </a:t>
            </a:r>
            <a:r>
              <a:rPr lang="en-US" altLang="en-US" b="1" i="1" dirty="0">
                <a:ea typeface="ＭＳ Ｐゴシック" pitchFamily="34" charset="-128"/>
              </a:rPr>
              <a:t>.. </a:t>
            </a:r>
            <a:r>
              <a:rPr lang="en-US" altLang="en-US" b="1" dirty="0">
                <a:ea typeface="ＭＳ Ｐゴシック" pitchFamily="34" charset="-128"/>
              </a:rPr>
              <a:t>natural join </a:t>
            </a:r>
            <a:r>
              <a:rPr lang="en-US" altLang="en-US" dirty="0" err="1">
                <a:ea typeface="ＭＳ Ｐゴシック" pitchFamily="34" charset="-128"/>
              </a:rPr>
              <a:t>r</a:t>
            </a:r>
            <a:r>
              <a:rPr lang="en-US" altLang="en-US" baseline="-25000" dirty="0" err="1">
                <a:ea typeface="ＭＳ Ｐゴシック" pitchFamily="34" charset="-128"/>
              </a:rPr>
              <a:t>n</a:t>
            </a:r>
            <a:br>
              <a:rPr lang="en-US" altLang="en-US" i="1" dirty="0">
                <a:ea typeface="ＭＳ Ｐゴシック" pitchFamily="34" charset="-128"/>
              </a:rPr>
            </a:br>
            <a:r>
              <a:rPr lang="en-US" altLang="en-US" b="1" dirty="0">
                <a:ea typeface="ＭＳ Ｐゴシック" pitchFamily="34" charset="-128"/>
              </a:rPr>
              <a:t>where  </a:t>
            </a:r>
            <a:r>
              <a:rPr lang="en-US" altLang="en-US" i="1" dirty="0">
                <a:ea typeface="ＭＳ Ｐゴシック" pitchFamily="34" charset="-128"/>
              </a:rPr>
              <a:t>P </a:t>
            </a:r>
            <a:r>
              <a:rPr lang="en-US" altLang="en-US" dirty="0">
                <a:ea typeface="ＭＳ Ｐゴシック" pitchFamily="34" charset="-128"/>
              </a:rPr>
              <a:t>;</a:t>
            </a:r>
          </a:p>
          <a:p>
            <a:pPr>
              <a:buNone/>
            </a:pPr>
            <a:endParaRPr lang="en-US" altLang="en-US" dirty="0">
              <a:ea typeface="ＭＳ Ｐゴシック" pitchFamily="34" charset="-128"/>
            </a:endParaRPr>
          </a:p>
          <a:p>
            <a:pPr>
              <a:buFont typeface="Monotype Sorts" charset="2"/>
              <a:buNone/>
            </a:pPr>
            <a:endParaRPr lang="en-US" altLang="en-US" dirty="0">
              <a:ea typeface="ＭＳ Ｐゴシック" pitchFamily="34" charset="-128"/>
            </a:endParaRPr>
          </a:p>
        </p:txBody>
      </p:sp>
    </p:spTree>
    <p:extLst>
      <p:ext uri="{BB962C8B-B14F-4D97-AF65-F5344CB8AC3E}">
        <p14:creationId xmlns:p14="http://schemas.microsoft.com/office/powerpoint/2010/main" val="22784294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dirty="0">
                <a:ea typeface="+mj-ea"/>
              </a:rPr>
              <a:t>Student Relation</a:t>
            </a:r>
          </a:p>
        </p:txBody>
      </p:sp>
      <p:pic>
        <p:nvPicPr>
          <p:cNvPr id="1029" name="Picture 5" descr="W:\db-book\db7\slide-dir\Tables-Figures\EPS-PDF-JPG-dir\tables\student.jpg"/>
          <p:cNvPicPr>
            <a:picLocks noChangeAspect="1" noChangeArrowheads="1"/>
          </p:cNvPicPr>
          <p:nvPr/>
        </p:nvPicPr>
        <p:blipFill>
          <a:blip r:embed="rId3"/>
          <a:srcRect/>
          <a:stretch>
            <a:fillRect/>
          </a:stretch>
        </p:blipFill>
        <p:spPr bwMode="auto">
          <a:xfrm>
            <a:off x="2861265" y="1194239"/>
            <a:ext cx="3467826" cy="3086101"/>
          </a:xfrm>
          <a:prstGeom prst="rect">
            <a:avLst/>
          </a:prstGeom>
          <a:noFill/>
        </p:spPr>
      </p:pic>
    </p:spTree>
    <p:extLst>
      <p:ext uri="{BB962C8B-B14F-4D97-AF65-F5344CB8AC3E}">
        <p14:creationId xmlns:p14="http://schemas.microsoft.com/office/powerpoint/2010/main" val="39368409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dirty="0">
                <a:ea typeface="+mj-ea"/>
              </a:rPr>
              <a:t>Takes Relation</a:t>
            </a:r>
          </a:p>
        </p:txBody>
      </p:sp>
      <p:pic>
        <p:nvPicPr>
          <p:cNvPr id="1026" name="Picture 2" descr="C:\Users\as668\Desktop\Judi-Done\4_02.jpg"/>
          <p:cNvPicPr>
            <a:picLocks noChangeAspect="1" noChangeArrowheads="1"/>
          </p:cNvPicPr>
          <p:nvPr/>
        </p:nvPicPr>
        <p:blipFill>
          <a:blip r:embed="rId3"/>
          <a:srcRect/>
          <a:stretch>
            <a:fillRect/>
          </a:stretch>
        </p:blipFill>
        <p:spPr bwMode="auto">
          <a:xfrm>
            <a:off x="2689727" y="886811"/>
            <a:ext cx="3194759" cy="3843900"/>
          </a:xfrm>
          <a:prstGeom prst="rect">
            <a:avLst/>
          </a:prstGeom>
          <a:noFill/>
        </p:spPr>
      </p:pic>
    </p:spTree>
    <p:extLst>
      <p:ext uri="{BB962C8B-B14F-4D97-AF65-F5344CB8AC3E}">
        <p14:creationId xmlns:p14="http://schemas.microsoft.com/office/powerpoint/2010/main" val="327991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Codd’s Rules</a:t>
            </a:r>
            <a:br>
              <a:rPr lang="en-US" altLang="en-US" sz="2800" i="1" dirty="0">
                <a:solidFill>
                  <a:schemeClr val="bg1"/>
                </a:solidFill>
              </a:rPr>
            </a:br>
            <a:r>
              <a:rPr lang="en-US" altLang="en-US" sz="2800" i="1" dirty="0">
                <a:solidFill>
                  <a:schemeClr val="bg1"/>
                </a:solidFill>
              </a:rPr>
              <a:t>Systematic Treatment of NULL</a:t>
            </a:r>
            <a:endParaRPr lang="en-US" altLang="en-US" sz="1600" i="1" dirty="0">
              <a:solidFill>
                <a:schemeClr val="bg1"/>
              </a:solidFill>
            </a:endParaRPr>
          </a:p>
        </p:txBody>
      </p:sp>
      <p:sp>
        <p:nvSpPr>
          <p:cNvPr id="9" name="TextBox 11">
            <a:extLst>
              <a:ext uri="{FF2B5EF4-FFF2-40B4-BE49-F238E27FC236}">
                <a16:creationId xmlns:a16="http://schemas.microsoft.com/office/drawing/2014/main" id="{73400130-8914-2D46-91D7-8BD4B026CA06}"/>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4</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2867639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b="0" i="1" dirty="0">
                <a:ea typeface="+mj-ea"/>
              </a:rPr>
              <a:t>student</a:t>
            </a:r>
            <a:r>
              <a:rPr lang="en-US" dirty="0">
                <a:ea typeface="+mj-ea"/>
              </a:rPr>
              <a:t> natural join </a:t>
            </a:r>
            <a:r>
              <a:rPr lang="en-US" b="0" i="1" dirty="0">
                <a:ea typeface="+mj-ea"/>
              </a:rPr>
              <a:t>takes</a:t>
            </a:r>
          </a:p>
        </p:txBody>
      </p:sp>
      <p:pic>
        <p:nvPicPr>
          <p:cNvPr id="2" name="Picture 2" descr="C:\Users\as668\Desktop\Judi-Done\4_03.jpg"/>
          <p:cNvPicPr>
            <a:picLocks noChangeAspect="1" noChangeArrowheads="1"/>
          </p:cNvPicPr>
          <p:nvPr/>
        </p:nvPicPr>
        <p:blipFill>
          <a:blip r:embed="rId3"/>
          <a:srcRect/>
          <a:stretch>
            <a:fillRect/>
          </a:stretch>
        </p:blipFill>
        <p:spPr bwMode="auto">
          <a:xfrm>
            <a:off x="2762900" y="882447"/>
            <a:ext cx="4307641" cy="3578827"/>
          </a:xfrm>
          <a:prstGeom prst="rect">
            <a:avLst/>
          </a:prstGeom>
          <a:noFill/>
        </p:spPr>
      </p:pic>
    </p:spTree>
    <p:extLst>
      <p:ext uri="{BB962C8B-B14F-4D97-AF65-F5344CB8AC3E}">
        <p14:creationId xmlns:p14="http://schemas.microsoft.com/office/powerpoint/2010/main" val="35028267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Rectangle 2"/>
          <p:cNvSpPr>
            <a:spLocks noGrp="1" noChangeArrowheads="1"/>
          </p:cNvSpPr>
          <p:nvPr>
            <p:ph type="title"/>
          </p:nvPr>
        </p:nvSpPr>
        <p:spPr/>
        <p:txBody>
          <a:bodyPr/>
          <a:lstStyle/>
          <a:p>
            <a:pPr>
              <a:defRPr/>
            </a:pPr>
            <a:r>
              <a:rPr lang="en-US" dirty="0"/>
              <a:t>Dangerous in Natural Join</a:t>
            </a:r>
          </a:p>
        </p:txBody>
      </p:sp>
      <p:sp>
        <p:nvSpPr>
          <p:cNvPr id="7171" name="Rectangle 3"/>
          <p:cNvSpPr>
            <a:spLocks noGrp="1" noChangeArrowheads="1"/>
          </p:cNvSpPr>
          <p:nvPr>
            <p:ph type="body" idx="1"/>
          </p:nvPr>
        </p:nvSpPr>
        <p:spPr>
          <a:xfrm>
            <a:off x="1719263" y="827401"/>
            <a:ext cx="5751386" cy="3708024"/>
          </a:xfrm>
        </p:spPr>
        <p:txBody>
          <a:bodyPr/>
          <a:lstStyle/>
          <a:p>
            <a:r>
              <a:rPr lang="en-US" dirty="0"/>
              <a:t>Beware of unrelated attributes with same name which get equated incorrectly</a:t>
            </a:r>
          </a:p>
          <a:p>
            <a:r>
              <a:rPr lang="en-US" altLang="en-US" dirty="0">
                <a:ea typeface="ＭＳ Ｐゴシック" pitchFamily="34" charset="-128"/>
              </a:rPr>
              <a:t> </a:t>
            </a:r>
            <a:r>
              <a:rPr lang="en-US" dirty="0"/>
              <a:t>Example -- List the names of students instructors along with the titles of courses that they have taken</a:t>
            </a:r>
          </a:p>
          <a:p>
            <a:pPr lvl="1"/>
            <a:r>
              <a:rPr lang="en-US" dirty="0"/>
              <a:t>Correct version</a:t>
            </a:r>
          </a:p>
          <a:p>
            <a:pPr lvl="1">
              <a:buNone/>
            </a:pPr>
            <a:r>
              <a:rPr lang="en-US" b="1" dirty="0"/>
              <a:t>           select </a:t>
            </a:r>
            <a:r>
              <a:rPr lang="en-US" i="1" dirty="0"/>
              <a:t>name</a:t>
            </a:r>
            <a:r>
              <a:rPr lang="en-US" dirty="0"/>
              <a:t>, </a:t>
            </a:r>
            <a:r>
              <a:rPr lang="en-US" i="1" dirty="0"/>
              <a:t>title</a:t>
            </a:r>
            <a:br>
              <a:rPr lang="en-US" i="1" dirty="0"/>
            </a:br>
            <a:r>
              <a:rPr lang="en-US" i="1" dirty="0"/>
              <a:t>       </a:t>
            </a:r>
            <a:r>
              <a:rPr lang="en-US" b="1" dirty="0"/>
              <a:t>from </a:t>
            </a:r>
            <a:r>
              <a:rPr lang="en-US" i="1" dirty="0"/>
              <a:t>student </a:t>
            </a:r>
            <a:r>
              <a:rPr lang="en-US" b="1" dirty="0"/>
              <a:t>natural join </a:t>
            </a:r>
            <a:r>
              <a:rPr lang="en-US" i="1" dirty="0"/>
              <a:t>takes</a:t>
            </a:r>
            <a:r>
              <a:rPr lang="en-US" dirty="0"/>
              <a:t>, </a:t>
            </a:r>
            <a:r>
              <a:rPr lang="en-US" i="1" dirty="0"/>
              <a:t>course</a:t>
            </a:r>
            <a:br>
              <a:rPr lang="en-US" i="1" dirty="0"/>
            </a:br>
            <a:r>
              <a:rPr lang="en-US" i="1" dirty="0"/>
              <a:t>       </a:t>
            </a:r>
            <a:r>
              <a:rPr lang="en-US" b="1" dirty="0"/>
              <a:t>where </a:t>
            </a:r>
            <a:r>
              <a:rPr lang="en-US" i="1" dirty="0" err="1"/>
              <a:t>takes</a:t>
            </a:r>
            <a:r>
              <a:rPr lang="en-US" dirty="0" err="1"/>
              <a:t>.</a:t>
            </a:r>
            <a:r>
              <a:rPr lang="en-US" i="1" dirty="0" err="1"/>
              <a:t>course_id</a:t>
            </a:r>
            <a:r>
              <a:rPr lang="en-US" i="1" dirty="0"/>
              <a:t> </a:t>
            </a:r>
            <a:r>
              <a:rPr lang="en-US" dirty="0"/>
              <a:t>= </a:t>
            </a:r>
            <a:r>
              <a:rPr lang="en-US" i="1" dirty="0" err="1"/>
              <a:t>course</a:t>
            </a:r>
            <a:r>
              <a:rPr lang="en-US" dirty="0" err="1"/>
              <a:t>.</a:t>
            </a:r>
            <a:r>
              <a:rPr lang="en-US" i="1" dirty="0" err="1"/>
              <a:t>course_id</a:t>
            </a:r>
            <a:r>
              <a:rPr lang="en-US" dirty="0"/>
              <a:t>;</a:t>
            </a:r>
          </a:p>
          <a:p>
            <a:pPr lvl="1"/>
            <a:r>
              <a:rPr lang="en-US" dirty="0"/>
              <a:t>Incorrect version</a:t>
            </a:r>
          </a:p>
          <a:p>
            <a:pPr lvl="2">
              <a:buFont typeface="Webdings" pitchFamily="18" charset="2"/>
              <a:buNone/>
              <a:defRPr/>
            </a:pPr>
            <a:r>
              <a:rPr lang="en-US" b="1" dirty="0"/>
              <a:t>       select </a:t>
            </a:r>
            <a:r>
              <a:rPr lang="en-US" i="1" dirty="0"/>
              <a:t>name</a:t>
            </a:r>
            <a:r>
              <a:rPr lang="en-US" dirty="0"/>
              <a:t>, </a:t>
            </a:r>
            <a:r>
              <a:rPr lang="en-US" i="1" dirty="0"/>
              <a:t>title</a:t>
            </a:r>
            <a:br>
              <a:rPr lang="en-US" i="1" dirty="0"/>
            </a:br>
            <a:r>
              <a:rPr lang="en-US" i="1" dirty="0"/>
              <a:t>   </a:t>
            </a:r>
            <a:r>
              <a:rPr lang="en-US" b="1" dirty="0"/>
              <a:t>from </a:t>
            </a:r>
            <a:r>
              <a:rPr lang="en-US" i="1" dirty="0"/>
              <a:t>student </a:t>
            </a:r>
            <a:r>
              <a:rPr lang="en-US" b="1" dirty="0"/>
              <a:t>natural join </a:t>
            </a:r>
            <a:r>
              <a:rPr lang="en-US" i="1" dirty="0"/>
              <a:t>takes </a:t>
            </a:r>
            <a:r>
              <a:rPr lang="en-US" b="1" dirty="0"/>
              <a:t>natural join </a:t>
            </a:r>
            <a:r>
              <a:rPr lang="en-US" i="1" dirty="0"/>
              <a:t>course</a:t>
            </a:r>
            <a:r>
              <a:rPr lang="en-US" dirty="0"/>
              <a:t>;</a:t>
            </a:r>
          </a:p>
          <a:p>
            <a:pPr lvl="2">
              <a:defRPr/>
            </a:pPr>
            <a:r>
              <a:rPr lang="en-US" dirty="0"/>
              <a:t>This query omits all (student name, course title) pairs where the student takes a course in a department other than the student's own department. </a:t>
            </a:r>
          </a:p>
          <a:p>
            <a:pPr lvl="2">
              <a:defRPr/>
            </a:pPr>
            <a:r>
              <a:rPr lang="en-US" dirty="0"/>
              <a:t>The  correct  version (above), correctly outputs such pairs.</a:t>
            </a:r>
          </a:p>
          <a:p>
            <a:pPr lvl="1"/>
            <a:endParaRPr lang="en-US" sz="1200" dirty="0"/>
          </a:p>
          <a:p>
            <a:pPr lvl="1"/>
            <a:endParaRPr lang="en-US" altLang="en-US" dirty="0">
              <a:ea typeface="ＭＳ Ｐゴシック" pitchFamily="34" charset="-128"/>
            </a:endParaRPr>
          </a:p>
        </p:txBody>
      </p:sp>
    </p:spTree>
    <p:extLst>
      <p:ext uri="{BB962C8B-B14F-4D97-AF65-F5344CB8AC3E}">
        <p14:creationId xmlns:p14="http://schemas.microsoft.com/office/powerpoint/2010/main" val="34759344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dirty="0"/>
              <a:t>Natural Join with Using Clause</a:t>
            </a:r>
            <a:endParaRPr lang="en-US" altLang="en-US"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38632"/>
            <a:ext cx="5809001" cy="2261185"/>
          </a:xfrm>
        </p:spPr>
        <p:txBody>
          <a:bodyPr vert="horz" wrap="square" lIns="68580" tIns="34290" rIns="68580" bIns="34290" numCol="1" anchor="t" anchorCtr="0" compatLnSpc="1">
            <a:prstTxWarp prst="textNoShape">
              <a:avLst/>
            </a:prstTxWarp>
          </a:bodyPr>
          <a:lstStyle/>
          <a:p>
            <a:pPr indent="-274320"/>
            <a:r>
              <a:rPr lang="en-US" dirty="0"/>
              <a:t>To avoid the danger of equating attributes erroneously, we can use the “</a:t>
            </a:r>
            <a:r>
              <a:rPr lang="en-US" b="1" dirty="0"/>
              <a:t>using</a:t>
            </a:r>
            <a:r>
              <a:rPr lang="en-US" dirty="0"/>
              <a:t>” construct that allows us to specify exactly which columns should be equated.</a:t>
            </a:r>
          </a:p>
          <a:p>
            <a:pPr indent="-274320"/>
            <a:r>
              <a:rPr lang="en-US" dirty="0"/>
              <a:t>Query example</a:t>
            </a:r>
            <a:endParaRPr lang="en-US" i="1" dirty="0"/>
          </a:p>
          <a:p>
            <a:pPr>
              <a:buNone/>
              <a:defRPr/>
            </a:pPr>
            <a:r>
              <a:rPr lang="en-US" i="1" dirty="0"/>
              <a:t>        </a:t>
            </a:r>
            <a:r>
              <a:rPr lang="en-US" b="1" dirty="0"/>
              <a:t>select </a:t>
            </a:r>
            <a:r>
              <a:rPr lang="en-US" i="1" dirty="0"/>
              <a:t>name</a:t>
            </a:r>
            <a:r>
              <a:rPr lang="en-US" dirty="0"/>
              <a:t>, </a:t>
            </a:r>
            <a:r>
              <a:rPr lang="en-US" i="1" dirty="0"/>
              <a:t>title</a:t>
            </a:r>
            <a:br>
              <a:rPr lang="en-US" i="1" dirty="0"/>
            </a:br>
            <a:r>
              <a:rPr lang="en-US" i="1" dirty="0"/>
              <a:t>   </a:t>
            </a:r>
            <a:r>
              <a:rPr lang="en-US" b="1" dirty="0"/>
              <a:t>from  </a:t>
            </a:r>
            <a:r>
              <a:rPr lang="en-US" dirty="0"/>
              <a:t>(</a:t>
            </a:r>
            <a:r>
              <a:rPr lang="en-US" i="1" dirty="0"/>
              <a:t>student </a:t>
            </a:r>
            <a:r>
              <a:rPr lang="en-US" b="1" dirty="0"/>
              <a:t>natural join </a:t>
            </a:r>
            <a:r>
              <a:rPr lang="en-US" i="1" dirty="0"/>
              <a:t>takes</a:t>
            </a:r>
            <a:r>
              <a:rPr lang="en-US" dirty="0"/>
              <a:t>) </a:t>
            </a:r>
            <a:r>
              <a:rPr lang="en-US" b="1" dirty="0"/>
              <a:t> join </a:t>
            </a:r>
            <a:r>
              <a:rPr lang="en-US" i="1" dirty="0"/>
              <a:t>course</a:t>
            </a:r>
            <a:r>
              <a:rPr lang="en-US" dirty="0"/>
              <a:t> </a:t>
            </a:r>
            <a:r>
              <a:rPr lang="en-US" b="1" dirty="0"/>
              <a:t>using </a:t>
            </a:r>
            <a:r>
              <a:rPr lang="en-US" dirty="0"/>
              <a:t>(</a:t>
            </a:r>
            <a:r>
              <a:rPr lang="en-US" i="1" dirty="0" err="1"/>
              <a:t>course_id</a:t>
            </a:r>
            <a:r>
              <a:rPr lang="en-US" dirty="0"/>
              <a:t>)</a:t>
            </a:r>
          </a:p>
          <a:p>
            <a:pPr indent="-274320"/>
            <a:endParaRPr lang="en-US" altLang="en-US" dirty="0"/>
          </a:p>
        </p:txBody>
      </p:sp>
    </p:spTree>
    <p:extLst>
      <p:ext uri="{BB962C8B-B14F-4D97-AF65-F5344CB8AC3E}">
        <p14:creationId xmlns:p14="http://schemas.microsoft.com/office/powerpoint/2010/main" val="1603558542"/>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dirty="0"/>
              <a:t>Join Condition</a:t>
            </a:r>
            <a:endParaRPr lang="en-US" altLang="en-US"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5" y="820344"/>
            <a:ext cx="5715785" cy="3677840"/>
          </a:xfrm>
        </p:spPr>
        <p:txBody>
          <a:bodyPr vert="horz" wrap="square" lIns="68580" tIns="34290" rIns="68580" bIns="34290" numCol="1" anchor="t" anchorCtr="0" compatLnSpc="1">
            <a:prstTxWarp prst="textNoShape">
              <a:avLst/>
            </a:prstTxWarp>
          </a:bodyPr>
          <a:lstStyle/>
          <a:p>
            <a:pPr indent="-274320"/>
            <a:r>
              <a:rPr lang="en-US" dirty="0"/>
              <a:t>The  </a:t>
            </a:r>
            <a:r>
              <a:rPr lang="en-US" b="1" dirty="0"/>
              <a:t>on </a:t>
            </a:r>
            <a:r>
              <a:rPr lang="en-US" dirty="0"/>
              <a:t> condition allows a general predicate over the relations being  joined</a:t>
            </a:r>
          </a:p>
          <a:p>
            <a:pPr indent="-274320"/>
            <a:r>
              <a:rPr lang="en-US" dirty="0"/>
              <a:t>This predicate is written like a </a:t>
            </a:r>
            <a:r>
              <a:rPr lang="en-US" b="1" dirty="0"/>
              <a:t>where</a:t>
            </a:r>
            <a:r>
              <a:rPr lang="en-US" dirty="0"/>
              <a:t> clause predicate except for the use of the keyword </a:t>
            </a:r>
            <a:r>
              <a:rPr lang="en-US" b="1" dirty="0"/>
              <a:t>on</a:t>
            </a:r>
          </a:p>
          <a:p>
            <a:pPr indent="-274320"/>
            <a:r>
              <a:rPr lang="en-US" dirty="0"/>
              <a:t>Query example</a:t>
            </a:r>
            <a:endParaRPr lang="en-US" i="1" dirty="0"/>
          </a:p>
          <a:p>
            <a:pPr>
              <a:buNone/>
              <a:defRPr/>
            </a:pPr>
            <a:r>
              <a:rPr lang="en-US" b="1" dirty="0"/>
              <a:t>          select *</a:t>
            </a:r>
            <a:br>
              <a:rPr lang="en-US" i="1" dirty="0"/>
            </a:br>
            <a:r>
              <a:rPr lang="en-US" i="1" dirty="0"/>
              <a:t>     </a:t>
            </a:r>
            <a:r>
              <a:rPr lang="en-US" b="1" dirty="0"/>
              <a:t>from  </a:t>
            </a:r>
            <a:r>
              <a:rPr lang="en-US" i="1" dirty="0"/>
              <a:t>student </a:t>
            </a:r>
            <a:r>
              <a:rPr lang="en-US" b="1" dirty="0"/>
              <a:t>join </a:t>
            </a:r>
            <a:r>
              <a:rPr lang="en-US" i="1" dirty="0"/>
              <a:t>takes</a:t>
            </a:r>
            <a:r>
              <a:rPr lang="en-US" dirty="0"/>
              <a:t> </a:t>
            </a:r>
            <a:r>
              <a:rPr lang="en-US" b="1" dirty="0"/>
              <a:t>on </a:t>
            </a:r>
            <a:r>
              <a:rPr lang="en-US" i="1" dirty="0" err="1"/>
              <a:t>student_ID</a:t>
            </a:r>
            <a:r>
              <a:rPr lang="en-US" b="1" dirty="0"/>
              <a:t>  </a:t>
            </a:r>
            <a:r>
              <a:rPr lang="en-US" dirty="0"/>
              <a:t>=</a:t>
            </a:r>
            <a:r>
              <a:rPr lang="en-US" b="1" dirty="0"/>
              <a:t> </a:t>
            </a:r>
            <a:r>
              <a:rPr lang="en-US" i="1" dirty="0" err="1"/>
              <a:t>takes_ID</a:t>
            </a:r>
            <a:endParaRPr lang="en-US" i="1" dirty="0"/>
          </a:p>
          <a:p>
            <a:pPr lvl="1">
              <a:defRPr/>
            </a:pPr>
            <a:r>
              <a:rPr lang="en-US" dirty="0"/>
              <a:t>The </a:t>
            </a:r>
            <a:r>
              <a:rPr lang="en-US" b="1" dirty="0"/>
              <a:t>on</a:t>
            </a:r>
            <a:r>
              <a:rPr lang="en-US" dirty="0"/>
              <a:t> condition above specifies that a tuple from </a:t>
            </a:r>
            <a:r>
              <a:rPr lang="en-US" i="1" dirty="0"/>
              <a:t>student</a:t>
            </a:r>
            <a:r>
              <a:rPr lang="en-US" dirty="0"/>
              <a:t> matches a tuple from </a:t>
            </a:r>
            <a:r>
              <a:rPr lang="en-US" i="1" dirty="0"/>
              <a:t>takes</a:t>
            </a:r>
            <a:r>
              <a:rPr lang="en-US" dirty="0"/>
              <a:t> if their </a:t>
            </a:r>
            <a:r>
              <a:rPr lang="en-US" i="1" dirty="0"/>
              <a:t>ID</a:t>
            </a:r>
            <a:r>
              <a:rPr lang="en-US" dirty="0"/>
              <a:t> values are equal.</a:t>
            </a:r>
          </a:p>
          <a:p>
            <a:pPr>
              <a:defRPr/>
            </a:pPr>
            <a:r>
              <a:rPr lang="en-US" dirty="0"/>
              <a:t>Equivalent to:</a:t>
            </a:r>
          </a:p>
          <a:p>
            <a:pPr>
              <a:buNone/>
              <a:defRPr/>
            </a:pPr>
            <a:r>
              <a:rPr lang="en-US" b="1" dirty="0"/>
              <a:t>             select *</a:t>
            </a:r>
            <a:br>
              <a:rPr lang="en-US" i="1" dirty="0"/>
            </a:br>
            <a:r>
              <a:rPr lang="en-US" i="1" dirty="0"/>
              <a:t>        </a:t>
            </a:r>
            <a:r>
              <a:rPr lang="en-US" b="1" dirty="0"/>
              <a:t>from  </a:t>
            </a:r>
            <a:r>
              <a:rPr lang="en-US" i="1" dirty="0"/>
              <a:t>student , takes</a:t>
            </a:r>
            <a:r>
              <a:rPr lang="en-US" dirty="0"/>
              <a:t> </a:t>
            </a:r>
            <a:br>
              <a:rPr lang="en-US" i="1" dirty="0"/>
            </a:br>
            <a:r>
              <a:rPr lang="en-US" i="1" dirty="0"/>
              <a:t>        </a:t>
            </a:r>
            <a:r>
              <a:rPr lang="en-US" b="1" dirty="0"/>
              <a:t>where  </a:t>
            </a:r>
            <a:r>
              <a:rPr lang="en-US" i="1" dirty="0" err="1"/>
              <a:t>student_ID</a:t>
            </a:r>
            <a:r>
              <a:rPr lang="en-US" b="1" dirty="0"/>
              <a:t>  </a:t>
            </a:r>
            <a:r>
              <a:rPr lang="en-US" dirty="0"/>
              <a:t>=</a:t>
            </a:r>
            <a:r>
              <a:rPr lang="en-US" b="1" dirty="0"/>
              <a:t> </a:t>
            </a:r>
            <a:r>
              <a:rPr lang="en-US" i="1" dirty="0" err="1"/>
              <a:t>takes_ID</a:t>
            </a:r>
            <a:endParaRPr lang="en-US" dirty="0"/>
          </a:p>
          <a:p>
            <a:pPr>
              <a:defRPr/>
            </a:pPr>
            <a:endParaRPr lang="en-US" i="1" dirty="0"/>
          </a:p>
          <a:p>
            <a:pPr indent="-274320"/>
            <a:endParaRPr lang="en-US" altLang="en-US" dirty="0"/>
          </a:p>
        </p:txBody>
      </p:sp>
    </p:spTree>
    <p:extLst>
      <p:ext uri="{BB962C8B-B14F-4D97-AF65-F5344CB8AC3E}">
        <p14:creationId xmlns:p14="http://schemas.microsoft.com/office/powerpoint/2010/main" val="4021924562"/>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dirty="0"/>
              <a:t>Join Condition (Cont.)</a:t>
            </a:r>
            <a:endParaRPr lang="en-US" altLang="en-US"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20343"/>
            <a:ext cx="5775710" cy="3513914"/>
          </a:xfrm>
        </p:spPr>
        <p:txBody>
          <a:bodyPr vert="horz" wrap="square" lIns="68580" tIns="34290" rIns="68580" bIns="34290" numCol="1" anchor="t" anchorCtr="0" compatLnSpc="1">
            <a:prstTxWarp prst="textNoShape">
              <a:avLst/>
            </a:prstTxWarp>
          </a:bodyPr>
          <a:lstStyle/>
          <a:p>
            <a:pPr indent="-274320"/>
            <a:r>
              <a:rPr lang="en-US" dirty="0"/>
              <a:t>The  </a:t>
            </a:r>
            <a:r>
              <a:rPr lang="en-US" b="1" dirty="0"/>
              <a:t>on </a:t>
            </a:r>
            <a:r>
              <a:rPr lang="en-US" dirty="0"/>
              <a:t> condition allows a general predicate over the relations being joined.  </a:t>
            </a:r>
          </a:p>
          <a:p>
            <a:pPr indent="-274320"/>
            <a:r>
              <a:rPr lang="en-US" dirty="0"/>
              <a:t>This predicate is written like a </a:t>
            </a:r>
            <a:r>
              <a:rPr lang="en-US" b="1" dirty="0"/>
              <a:t>where</a:t>
            </a:r>
            <a:r>
              <a:rPr lang="en-US" dirty="0"/>
              <a:t> clause predicate except for the use of the keyword </a:t>
            </a:r>
            <a:r>
              <a:rPr lang="en-US" b="1" dirty="0"/>
              <a:t>on</a:t>
            </a:r>
            <a:r>
              <a:rPr lang="en-US" dirty="0"/>
              <a:t>.</a:t>
            </a:r>
          </a:p>
          <a:p>
            <a:pPr indent="-274320"/>
            <a:r>
              <a:rPr lang="en-US" dirty="0"/>
              <a:t>Query example</a:t>
            </a:r>
            <a:endParaRPr lang="en-US" i="1" dirty="0"/>
          </a:p>
          <a:p>
            <a:pPr>
              <a:buNone/>
              <a:defRPr/>
            </a:pPr>
            <a:r>
              <a:rPr lang="en-US" i="1" dirty="0"/>
              <a:t>        </a:t>
            </a:r>
            <a:r>
              <a:rPr lang="en-US" b="1" dirty="0"/>
              <a:t>select *</a:t>
            </a:r>
            <a:br>
              <a:rPr lang="en-US" i="1" dirty="0"/>
            </a:br>
            <a:r>
              <a:rPr lang="en-US" i="1" dirty="0"/>
              <a:t>   </a:t>
            </a:r>
            <a:r>
              <a:rPr lang="en-US" b="1" dirty="0"/>
              <a:t>from  </a:t>
            </a:r>
            <a:r>
              <a:rPr lang="en-US" i="1" dirty="0"/>
              <a:t>student </a:t>
            </a:r>
            <a:r>
              <a:rPr lang="en-US" b="1" dirty="0"/>
              <a:t>join </a:t>
            </a:r>
            <a:r>
              <a:rPr lang="en-US" i="1" dirty="0"/>
              <a:t>takes</a:t>
            </a:r>
            <a:r>
              <a:rPr lang="en-US" dirty="0"/>
              <a:t> </a:t>
            </a:r>
            <a:r>
              <a:rPr lang="en-US" b="1" dirty="0"/>
              <a:t>on </a:t>
            </a:r>
            <a:r>
              <a:rPr lang="en-US" i="1" dirty="0" err="1"/>
              <a:t>student_ID</a:t>
            </a:r>
            <a:r>
              <a:rPr lang="en-US" b="1" dirty="0"/>
              <a:t>  </a:t>
            </a:r>
            <a:r>
              <a:rPr lang="en-US" dirty="0"/>
              <a:t>=</a:t>
            </a:r>
            <a:r>
              <a:rPr lang="en-US" b="1" dirty="0"/>
              <a:t> </a:t>
            </a:r>
            <a:r>
              <a:rPr lang="en-US" i="1" dirty="0" err="1"/>
              <a:t>takes_ID</a:t>
            </a:r>
            <a:endParaRPr lang="en-US" i="1" dirty="0"/>
          </a:p>
          <a:p>
            <a:pPr lvl="1">
              <a:defRPr/>
            </a:pPr>
            <a:r>
              <a:rPr lang="en-US" dirty="0"/>
              <a:t>The </a:t>
            </a:r>
            <a:r>
              <a:rPr lang="en-US" b="1" dirty="0"/>
              <a:t>on</a:t>
            </a:r>
            <a:r>
              <a:rPr lang="en-US" dirty="0"/>
              <a:t> condition above specifies that a tuple from </a:t>
            </a:r>
            <a:r>
              <a:rPr lang="en-US" i="1" dirty="0"/>
              <a:t>student</a:t>
            </a:r>
            <a:r>
              <a:rPr lang="en-US" dirty="0"/>
              <a:t> matches a tuple from </a:t>
            </a:r>
            <a:r>
              <a:rPr lang="en-US" i="1" dirty="0"/>
              <a:t>takes</a:t>
            </a:r>
            <a:r>
              <a:rPr lang="en-US" dirty="0"/>
              <a:t> if their </a:t>
            </a:r>
            <a:r>
              <a:rPr lang="en-US" i="1" dirty="0"/>
              <a:t>ID</a:t>
            </a:r>
            <a:r>
              <a:rPr lang="en-US" dirty="0"/>
              <a:t> values are equal.</a:t>
            </a:r>
          </a:p>
          <a:p>
            <a:pPr>
              <a:defRPr/>
            </a:pPr>
            <a:r>
              <a:rPr lang="en-US" dirty="0"/>
              <a:t>Equivalent to:</a:t>
            </a:r>
          </a:p>
          <a:p>
            <a:pPr>
              <a:buNone/>
              <a:defRPr/>
            </a:pPr>
            <a:r>
              <a:rPr lang="en-US" b="1" dirty="0"/>
              <a:t>        select *</a:t>
            </a:r>
            <a:br>
              <a:rPr lang="en-US" i="1" dirty="0"/>
            </a:br>
            <a:r>
              <a:rPr lang="en-US" i="1" dirty="0"/>
              <a:t>   </a:t>
            </a:r>
            <a:r>
              <a:rPr lang="en-US" b="1" dirty="0"/>
              <a:t>from  </a:t>
            </a:r>
            <a:r>
              <a:rPr lang="en-US" i="1" dirty="0"/>
              <a:t>student , takes</a:t>
            </a:r>
            <a:r>
              <a:rPr lang="en-US" dirty="0"/>
              <a:t> </a:t>
            </a:r>
            <a:br>
              <a:rPr lang="en-US" i="1" dirty="0"/>
            </a:br>
            <a:r>
              <a:rPr lang="en-US" i="1" dirty="0"/>
              <a:t>   </a:t>
            </a:r>
            <a:r>
              <a:rPr lang="en-US" b="1" dirty="0"/>
              <a:t>where  </a:t>
            </a:r>
            <a:r>
              <a:rPr lang="en-US" i="1" dirty="0" err="1"/>
              <a:t>student_ID</a:t>
            </a:r>
            <a:r>
              <a:rPr lang="en-US" b="1" dirty="0"/>
              <a:t>  </a:t>
            </a:r>
            <a:r>
              <a:rPr lang="en-US" dirty="0"/>
              <a:t>=</a:t>
            </a:r>
            <a:r>
              <a:rPr lang="en-US" b="1" dirty="0"/>
              <a:t> </a:t>
            </a:r>
            <a:r>
              <a:rPr lang="en-US" i="1" dirty="0" err="1"/>
              <a:t>takes_ID</a:t>
            </a:r>
            <a:endParaRPr lang="en-US" dirty="0"/>
          </a:p>
          <a:p>
            <a:pPr indent="-274320"/>
            <a:endParaRPr lang="en-US" i="1" dirty="0"/>
          </a:p>
          <a:p>
            <a:pPr indent="-274320"/>
            <a:endParaRPr lang="en-US" altLang="en-US" dirty="0"/>
          </a:p>
        </p:txBody>
      </p:sp>
    </p:spTree>
    <p:extLst>
      <p:ext uri="{BB962C8B-B14F-4D97-AF65-F5344CB8AC3E}">
        <p14:creationId xmlns:p14="http://schemas.microsoft.com/office/powerpoint/2010/main" val="1901388554"/>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8B94F4-A4CE-954D-85DA-8A10E31F2233}"/>
              </a:ext>
            </a:extLst>
          </p:cNvPr>
          <p:cNvSpPr>
            <a:spLocks noGrp="1"/>
          </p:cNvSpPr>
          <p:nvPr>
            <p:ph type="title"/>
          </p:nvPr>
        </p:nvSpPr>
        <p:spPr/>
        <p:txBody>
          <a:bodyPr/>
          <a:lstStyle/>
          <a:p>
            <a:r>
              <a:rPr lang="en-US" dirty="0"/>
              <a:t>One Way to Think About Joins</a:t>
            </a:r>
          </a:p>
        </p:txBody>
      </p:sp>
      <p:pic>
        <p:nvPicPr>
          <p:cNvPr id="4" name="Picture 3">
            <a:extLst>
              <a:ext uri="{FF2B5EF4-FFF2-40B4-BE49-F238E27FC236}">
                <a16:creationId xmlns:a16="http://schemas.microsoft.com/office/drawing/2014/main" id="{0A388C6A-17B9-D349-9775-AFAFE02B4FF3}"/>
              </a:ext>
            </a:extLst>
          </p:cNvPr>
          <p:cNvPicPr>
            <a:picLocks noChangeAspect="1"/>
          </p:cNvPicPr>
          <p:nvPr/>
        </p:nvPicPr>
        <p:blipFill>
          <a:blip r:embed="rId2"/>
          <a:stretch>
            <a:fillRect/>
          </a:stretch>
        </p:blipFill>
        <p:spPr>
          <a:xfrm>
            <a:off x="914400" y="517685"/>
            <a:ext cx="5908790" cy="4108129"/>
          </a:xfrm>
          <a:prstGeom prst="rect">
            <a:avLst/>
          </a:prstGeom>
        </p:spPr>
      </p:pic>
    </p:spTree>
    <p:extLst>
      <p:ext uri="{BB962C8B-B14F-4D97-AF65-F5344CB8AC3E}">
        <p14:creationId xmlns:p14="http://schemas.microsoft.com/office/powerpoint/2010/main" val="39141916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Set Operations</a:t>
            </a:r>
          </a:p>
        </p:txBody>
      </p:sp>
      <p:sp>
        <p:nvSpPr>
          <p:cNvPr id="9" name="TextBox 9">
            <a:extLst>
              <a:ext uri="{FF2B5EF4-FFF2-40B4-BE49-F238E27FC236}">
                <a16:creationId xmlns:a16="http://schemas.microsoft.com/office/drawing/2014/main" id="{D638FD12-95EE-6A4D-A1E4-CACADC89A82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46</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639403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4B3A9A-AABD-FD41-A0A0-F308D8A93396}"/>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56B22655-FF7D-EB49-9445-7F5484F8EACE}"/>
              </a:ext>
            </a:extLst>
          </p:cNvPr>
          <p:cNvSpPr>
            <a:spLocks noGrp="1"/>
          </p:cNvSpPr>
          <p:nvPr>
            <p:ph type="title"/>
          </p:nvPr>
        </p:nvSpPr>
        <p:spPr/>
        <p:txBody>
          <a:bodyPr/>
          <a:lstStyle/>
          <a:p>
            <a:r>
              <a:rPr lang="en-US" dirty="0"/>
              <a:t>Set Operations</a:t>
            </a:r>
          </a:p>
        </p:txBody>
      </p:sp>
      <p:pic>
        <p:nvPicPr>
          <p:cNvPr id="4" name="Picture 3">
            <a:extLst>
              <a:ext uri="{FF2B5EF4-FFF2-40B4-BE49-F238E27FC236}">
                <a16:creationId xmlns:a16="http://schemas.microsoft.com/office/drawing/2014/main" id="{B90F9E9B-0C24-4449-9FB0-2DC736696C67}"/>
              </a:ext>
            </a:extLst>
          </p:cNvPr>
          <p:cNvPicPr>
            <a:picLocks noChangeAspect="1"/>
          </p:cNvPicPr>
          <p:nvPr/>
        </p:nvPicPr>
        <p:blipFill>
          <a:blip r:embed="rId2"/>
          <a:stretch>
            <a:fillRect/>
          </a:stretch>
        </p:blipFill>
        <p:spPr>
          <a:xfrm>
            <a:off x="228600" y="493233"/>
            <a:ext cx="8077200" cy="4157034"/>
          </a:xfrm>
          <a:prstGeom prst="rect">
            <a:avLst/>
          </a:prstGeom>
        </p:spPr>
      </p:pic>
    </p:spTree>
    <p:extLst>
      <p:ext uri="{BB962C8B-B14F-4D97-AF65-F5344CB8AC3E}">
        <p14:creationId xmlns:p14="http://schemas.microsoft.com/office/powerpoint/2010/main" val="11814580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Grp="1" noChangeArrowheads="1"/>
          </p:cNvSpPr>
          <p:nvPr>
            <p:ph type="title"/>
          </p:nvPr>
        </p:nvSpPr>
        <p:spPr/>
        <p:txBody>
          <a:bodyPr/>
          <a:lstStyle/>
          <a:p>
            <a:r>
              <a:rPr lang="en-US" altLang="en-US" dirty="0"/>
              <a:t>Set Operations (Cont.)</a:t>
            </a:r>
          </a:p>
        </p:txBody>
      </p:sp>
      <p:sp>
        <p:nvSpPr>
          <p:cNvPr id="32770" name="Rectangle 3"/>
          <p:cNvSpPr>
            <a:spLocks noGrp="1" noChangeArrowheads="1"/>
          </p:cNvSpPr>
          <p:nvPr>
            <p:ph type="body" idx="1"/>
          </p:nvPr>
        </p:nvSpPr>
        <p:spPr>
          <a:xfrm>
            <a:off x="1719263" y="839820"/>
            <a:ext cx="5735760" cy="2735485"/>
          </a:xfrm>
        </p:spPr>
        <p:txBody>
          <a:bodyPr/>
          <a:lstStyle/>
          <a:p>
            <a:r>
              <a:rPr lang="en-US" altLang="en-US" dirty="0"/>
              <a:t>Set operations </a:t>
            </a:r>
            <a:r>
              <a:rPr lang="en-US" altLang="en-US" b="1" dirty="0">
                <a:solidFill>
                  <a:srgbClr val="002060"/>
                </a:solidFill>
              </a:rPr>
              <a:t>union</a:t>
            </a:r>
            <a:r>
              <a:rPr lang="en-US" altLang="en-US" b="1" dirty="0"/>
              <a:t>, </a:t>
            </a:r>
            <a:r>
              <a:rPr lang="en-US" altLang="en-US" b="1" dirty="0">
                <a:solidFill>
                  <a:srgbClr val="002060"/>
                </a:solidFill>
              </a:rPr>
              <a:t>intersect</a:t>
            </a:r>
            <a:r>
              <a:rPr lang="en-US" altLang="en-US" b="1" dirty="0"/>
              <a:t>, </a:t>
            </a:r>
            <a:r>
              <a:rPr lang="en-US" altLang="en-US" dirty="0"/>
              <a:t>and </a:t>
            </a:r>
            <a:r>
              <a:rPr lang="en-US" altLang="en-US" b="1" dirty="0">
                <a:solidFill>
                  <a:srgbClr val="002060"/>
                </a:solidFill>
              </a:rPr>
              <a:t>except </a:t>
            </a:r>
          </a:p>
          <a:p>
            <a:pPr lvl="1"/>
            <a:r>
              <a:rPr lang="en-US" altLang="en-US" dirty="0">
                <a:sym typeface="Symbol" panose="05050102010706020507" pitchFamily="18" charset="2"/>
              </a:rPr>
              <a:t>Each of the above operations automatically eliminates duplicates</a:t>
            </a:r>
          </a:p>
          <a:p>
            <a:r>
              <a:rPr lang="en-US" altLang="en-US" dirty="0">
                <a:sym typeface="Symbol" panose="05050102010706020507" pitchFamily="18" charset="2"/>
              </a:rPr>
              <a:t>To retain all duplicates use the</a:t>
            </a:r>
          </a:p>
          <a:p>
            <a:pPr lvl="1"/>
            <a:r>
              <a:rPr lang="en-US" altLang="en-US" b="1" dirty="0">
                <a:solidFill>
                  <a:srgbClr val="002060"/>
                </a:solidFill>
                <a:sym typeface="Symbol" panose="05050102010706020507" pitchFamily="18" charset="2"/>
              </a:rPr>
              <a:t>union all</a:t>
            </a:r>
            <a:r>
              <a:rPr lang="en-US" altLang="en-US" dirty="0">
                <a:solidFill>
                  <a:srgbClr val="002060"/>
                </a:solidFill>
                <a:sym typeface="Symbol" panose="05050102010706020507" pitchFamily="18" charset="2"/>
              </a:rPr>
              <a:t>,</a:t>
            </a:r>
          </a:p>
          <a:p>
            <a:pPr lvl="1"/>
            <a:r>
              <a:rPr lang="en-US" altLang="en-US" b="1" dirty="0">
                <a:solidFill>
                  <a:srgbClr val="002060"/>
                </a:solidFill>
                <a:sym typeface="Symbol" panose="05050102010706020507" pitchFamily="18" charset="2"/>
              </a:rPr>
              <a:t>intersect all</a:t>
            </a:r>
          </a:p>
          <a:p>
            <a:pPr lvl="1"/>
            <a:r>
              <a:rPr lang="en-US" altLang="en-US" b="1" dirty="0">
                <a:solidFill>
                  <a:srgbClr val="002060"/>
                </a:solidFill>
                <a:sym typeface="Symbol" panose="05050102010706020507" pitchFamily="18" charset="2"/>
              </a:rPr>
              <a:t>except all</a:t>
            </a:r>
            <a:r>
              <a:rPr lang="en-US" altLang="en-US" dirty="0">
                <a:solidFill>
                  <a:srgbClr val="002060"/>
                </a:solidFill>
                <a:sym typeface="Symbol" panose="05050102010706020507" pitchFamily="18" charset="2"/>
              </a:rPr>
              <a:t>.</a:t>
            </a:r>
            <a:br>
              <a:rPr lang="en-US" altLang="en-US" b="1" dirty="0">
                <a:solidFill>
                  <a:srgbClr val="002060"/>
                </a:solidFill>
                <a:sym typeface="Symbol" panose="05050102010706020507" pitchFamily="18" charset="2"/>
              </a:rPr>
            </a:br>
            <a:endParaRPr lang="en-US" altLang="en-US" dirty="0">
              <a:solidFill>
                <a:srgbClr val="002060"/>
              </a:solidFill>
              <a:sym typeface="Symbol" panose="05050102010706020507" pitchFamily="18" charset="2"/>
            </a:endParaRPr>
          </a:p>
        </p:txBody>
      </p:sp>
      <p:sp>
        <p:nvSpPr>
          <p:cNvPr id="2" name="TextBox 1">
            <a:extLst>
              <a:ext uri="{FF2B5EF4-FFF2-40B4-BE49-F238E27FC236}">
                <a16:creationId xmlns:a16="http://schemas.microsoft.com/office/drawing/2014/main" id="{2583EB5F-5971-E34B-8175-B0D591D75A4C}"/>
              </a:ext>
            </a:extLst>
          </p:cNvPr>
          <p:cNvSpPr txBox="1"/>
          <p:nvPr/>
        </p:nvSpPr>
        <p:spPr>
          <a:xfrm>
            <a:off x="596969" y="2559642"/>
            <a:ext cx="7950061" cy="2031325"/>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implementing a project can have duplicate rows. If you do not</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want duplicates, you must use the DISTINCT key word.</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UNION behaves the other way. It removes duplicates. If you want to</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keep the duplicates, you have to select UNION ALL.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SQL engines do not implement INTERSECT and/or EXCEPT,</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can implement the function with subqueries, which we will cover soon.</a:t>
            </a:r>
          </a:p>
        </p:txBody>
      </p:sp>
    </p:spTree>
    <p:extLst>
      <p:ext uri="{BB962C8B-B14F-4D97-AF65-F5344CB8AC3E}">
        <p14:creationId xmlns:p14="http://schemas.microsoft.com/office/powerpoint/2010/main" val="4435021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Grp="1" noChangeArrowheads="1"/>
          </p:cNvSpPr>
          <p:nvPr>
            <p:ph type="title"/>
          </p:nvPr>
        </p:nvSpPr>
        <p:spPr/>
        <p:txBody>
          <a:bodyPr/>
          <a:lstStyle/>
          <a:p>
            <a:r>
              <a:rPr lang="en-US" altLang="en-US" dirty="0"/>
              <a:t>Set Operations</a:t>
            </a:r>
          </a:p>
        </p:txBody>
      </p:sp>
      <p:sp>
        <p:nvSpPr>
          <p:cNvPr id="32770" name="Rectangle 3"/>
          <p:cNvSpPr>
            <a:spLocks noGrp="1" noChangeArrowheads="1"/>
          </p:cNvSpPr>
          <p:nvPr>
            <p:ph type="body" idx="1"/>
          </p:nvPr>
        </p:nvSpPr>
        <p:spPr>
          <a:xfrm>
            <a:off x="1719263" y="821531"/>
            <a:ext cx="5751386" cy="3677841"/>
          </a:xfrm>
        </p:spPr>
        <p:txBody>
          <a:bodyPr/>
          <a:lstStyle/>
          <a:p>
            <a:r>
              <a:rPr lang="en-US" altLang="en-US" dirty="0"/>
              <a:t>Find courses that ran in Fall 2017 or in Spring 2018</a:t>
            </a:r>
          </a:p>
          <a:p>
            <a:pPr marL="0" indent="0">
              <a:buNone/>
            </a:pPr>
            <a:r>
              <a:rPr lang="en-US" altLang="en-US"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union</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endParaRPr lang="en-US" altLang="en-US" dirty="0"/>
          </a:p>
          <a:p>
            <a:r>
              <a:rPr lang="en-US" altLang="en-US" dirty="0"/>
              <a:t>Find courses that ran in Fall 2017 and in Spring 2018</a:t>
            </a:r>
          </a:p>
          <a:p>
            <a:pPr marL="0" indent="0">
              <a:buNone/>
            </a:pPr>
            <a:r>
              <a:rPr lang="en-US" altLang="en-US" dirty="0"/>
              <a:t>         </a:t>
            </a:r>
            <a:r>
              <a:rPr lang="en-US" altLang="en-US" sz="1500"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intersect</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endParaRPr lang="en-US" altLang="en-US" dirty="0"/>
          </a:p>
          <a:p>
            <a:r>
              <a:rPr lang="en-US" altLang="en-US" dirty="0"/>
              <a:t>Find courses that ran in Fall 2017 but not in Spring 2018</a:t>
            </a:r>
          </a:p>
          <a:p>
            <a:pPr marL="0" indent="0">
              <a:buNone/>
            </a:pPr>
            <a:r>
              <a:rPr lang="en-US" altLang="en-US" sz="1500"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'Fall' </a:t>
            </a:r>
            <a:r>
              <a:rPr lang="en-US" altLang="en-US" sz="1200" b="1" dirty="0"/>
              <a:t>and </a:t>
            </a:r>
            <a:r>
              <a:rPr lang="en-US" altLang="en-US" sz="1200" i="1" dirty="0"/>
              <a:t>year = </a:t>
            </a:r>
            <a:r>
              <a:rPr lang="en-US" altLang="en-US" sz="1200" dirty="0"/>
              <a:t>2017)</a:t>
            </a:r>
            <a:br>
              <a:rPr lang="en-US" altLang="en-US" sz="1200" dirty="0"/>
            </a:br>
            <a:r>
              <a:rPr lang="en-US" altLang="en-US" sz="1200" dirty="0"/>
              <a:t>           </a:t>
            </a:r>
            <a:r>
              <a:rPr lang="en-US" altLang="en-US" sz="1200" b="1" dirty="0"/>
              <a:t>except</a:t>
            </a:r>
            <a:br>
              <a:rPr lang="en-US" altLang="en-US" sz="1200" b="1" dirty="0"/>
            </a:br>
            <a:r>
              <a:rPr lang="en-US" altLang="en-US" sz="1200" b="1" dirty="0"/>
              <a:t>           </a:t>
            </a:r>
            <a:r>
              <a:rPr lang="en-US" altLang="en-US" sz="1200" dirty="0"/>
              <a:t>(</a:t>
            </a:r>
            <a:r>
              <a:rPr lang="en-US" altLang="en-US" sz="1200" b="1" dirty="0"/>
              <a:t>select</a:t>
            </a:r>
            <a:r>
              <a:rPr lang="en-US" altLang="en-US" sz="1200" dirty="0"/>
              <a:t> </a:t>
            </a:r>
            <a:r>
              <a:rPr lang="en-US" altLang="en-US" sz="1200" i="1" dirty="0" err="1"/>
              <a:t>course_id</a:t>
            </a:r>
            <a:r>
              <a:rPr lang="en-US" altLang="en-US" sz="1200" i="1" dirty="0"/>
              <a:t>  </a:t>
            </a:r>
            <a:r>
              <a:rPr lang="en-US" altLang="en-US" sz="1200" b="1" dirty="0"/>
              <a:t>from </a:t>
            </a:r>
            <a:r>
              <a:rPr lang="en-US" altLang="en-US" sz="1200" i="1" dirty="0"/>
              <a:t>section </a:t>
            </a:r>
            <a:r>
              <a:rPr lang="en-US" altLang="en-US" sz="1200" b="1" dirty="0"/>
              <a:t>where </a:t>
            </a:r>
            <a:r>
              <a:rPr lang="en-US" altLang="en-US" sz="1200" i="1" dirty="0" err="1"/>
              <a:t>sem</a:t>
            </a:r>
            <a:r>
              <a:rPr lang="en-US" altLang="en-US" sz="1200" i="1" dirty="0"/>
              <a:t> = </a:t>
            </a:r>
            <a:r>
              <a:rPr lang="en-US" altLang="en-US" sz="1200" dirty="0"/>
              <a:t>'Spring' </a:t>
            </a:r>
            <a:r>
              <a:rPr lang="en-US" altLang="en-US" sz="1200" b="1" dirty="0"/>
              <a:t>and </a:t>
            </a:r>
            <a:r>
              <a:rPr lang="en-US" altLang="en-US" sz="1200" i="1" dirty="0"/>
              <a:t>year = </a:t>
            </a:r>
            <a:r>
              <a:rPr lang="en-US" altLang="en-US" sz="1200" dirty="0"/>
              <a:t>2018)</a:t>
            </a:r>
          </a:p>
          <a:p>
            <a:endParaRPr lang="en-US" altLang="en-US" dirty="0"/>
          </a:p>
          <a:p>
            <a:endParaRPr lang="en-US" altLang="en-US" dirty="0"/>
          </a:p>
          <a:p>
            <a:endParaRPr lang="en-US" altLang="en-US" dirty="0"/>
          </a:p>
          <a:p>
            <a:endParaRPr lang="en-US" altLang="en-US" dirty="0"/>
          </a:p>
          <a:p>
            <a:endParaRPr lang="en-US" altLang="en-US" dirty="0"/>
          </a:p>
          <a:p>
            <a:endParaRPr lang="en-US" altLang="en-US" b="1" dirty="0">
              <a:solidFill>
                <a:srgbClr val="002060"/>
              </a:solidFill>
            </a:endParaRPr>
          </a:p>
        </p:txBody>
      </p:sp>
    </p:spTree>
    <p:extLst>
      <p:ext uri="{BB962C8B-B14F-4D97-AF65-F5344CB8AC3E}">
        <p14:creationId xmlns:p14="http://schemas.microsoft.com/office/powerpoint/2010/main" val="838673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1: Information Rule</a:t>
            </a:r>
          </a:p>
          <a:p>
            <a:pPr marL="0" indent="0">
              <a:buNone/>
            </a:pPr>
            <a:r>
              <a:rPr lang="en-US" sz="1300" dirty="0"/>
              <a:t>The data stored in a database, may it be user data or metadata, must be a value of some table cell. Everything in a database must be stored in a table format.</a:t>
            </a:r>
          </a:p>
          <a:p>
            <a:pPr marL="0" indent="0">
              <a:buNone/>
            </a:pPr>
            <a:endParaRPr lang="en-US" sz="1300" dirty="0"/>
          </a:p>
          <a:p>
            <a:pPr marL="0" indent="0">
              <a:buNone/>
            </a:pPr>
            <a:r>
              <a:rPr lang="en-US" sz="1300" dirty="0"/>
              <a:t>Rule 2: Guaranteed Access Rule</a:t>
            </a:r>
          </a:p>
          <a:p>
            <a:pPr marL="0" indent="0">
              <a:buNone/>
            </a:pPr>
            <a:r>
              <a:rPr lang="en-US" sz="1300" dirty="0"/>
              <a:t>Every single data element (value) is guaranteed to be accessible logically with a combination of table-name, primary-key (row value), and attribute-name (column value). No other means, such as pointers, can be used to access data.</a:t>
            </a:r>
          </a:p>
          <a:p>
            <a:pPr marL="0" indent="0">
              <a:buNone/>
            </a:pPr>
            <a:endParaRPr lang="en-US" sz="1300" dirty="0"/>
          </a:p>
          <a:p>
            <a:pPr marL="0" indent="0">
              <a:buNone/>
            </a:pPr>
            <a:r>
              <a:rPr lang="en-US" sz="1300" b="1" dirty="0"/>
              <a:t>Rule 3: Systematic Treatment of NULL Values</a:t>
            </a:r>
          </a:p>
          <a:p>
            <a:pPr marL="0" indent="0">
              <a:buNone/>
            </a:pPr>
            <a:r>
              <a:rPr lang="en-US" sz="1300" b="1" dirty="0"/>
              <a:t>The NULL values in a database must be given a systematic and uniform treatment. This is a very important rule because a NULL can be interpreted as one the following − data is missing, data is not known, or data is not applicable.</a:t>
            </a:r>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dirty="0"/>
              <a:t>Rule 4: Active Online Catalog</a:t>
            </a:r>
          </a:p>
          <a:p>
            <a:pPr marL="0" indent="0">
              <a:buNone/>
            </a:pPr>
            <a:r>
              <a:rPr lang="en-US" sz="1300" dirty="0"/>
              <a:t>The structure description of the entire database must be stored in an online catalog, known as data dictionary, which can be accessed by authorized users. Users can use the same query language to access the catalog which they use to access the database itself.</a:t>
            </a:r>
          </a:p>
          <a:p>
            <a:pPr marL="0" indent="0">
              <a:buNone/>
            </a:pPr>
            <a:endParaRPr lang="en-US" sz="1300" dirty="0"/>
          </a:p>
          <a:p>
            <a:pPr marL="0" indent="0">
              <a:buNone/>
            </a:pPr>
            <a:r>
              <a:rPr lang="en-US" sz="1300" dirty="0"/>
              <a:t>Rule 5: Comprehensive Data Sub-Language Rule</a:t>
            </a:r>
          </a:p>
          <a:p>
            <a:pPr marL="0" indent="0">
              <a:buNone/>
            </a:pPr>
            <a:r>
              <a:rPr lang="en-US" sz="1300" dirty="0"/>
              <a:t>A database can only be accessed using a language having linear syntax that supports data definition, data manipulation, and transaction management operations. This language can be used directly or by means of some application. If the database allows access to data without any help of this language, then it is considered as a violation.</a:t>
            </a:r>
          </a:p>
          <a:p>
            <a:pPr marL="0" indent="0">
              <a:buNone/>
            </a:pPr>
            <a:endParaRPr lang="en-US" sz="1300" dirty="0"/>
          </a:p>
          <a:p>
            <a:pPr marL="0" indent="0">
              <a:buNone/>
            </a:pPr>
            <a:r>
              <a:rPr lang="en-US" sz="1300" dirty="0"/>
              <a:t>Rule 6: View Updating Rule</a:t>
            </a:r>
          </a:p>
          <a:p>
            <a:pPr marL="0" indent="0">
              <a:buNone/>
            </a:pPr>
            <a:r>
              <a:rPr lang="en-US" sz="1300" dirty="0"/>
              <a:t>All the views of a database, which can theoretically be updated, must also be updatable by the system.</a:t>
            </a:r>
          </a:p>
          <a:p>
            <a:pPr marL="0" indent="0">
              <a:buNone/>
            </a:pPr>
            <a:endParaRPr lang="en-US" sz="1300" dirty="0"/>
          </a:p>
          <a:p>
            <a:pPr marL="0" indent="0">
              <a:buNone/>
            </a:pPr>
            <a:endParaRPr lang="en-US" sz="1300" dirty="0"/>
          </a:p>
        </p:txBody>
      </p:sp>
    </p:spTree>
    <p:extLst>
      <p:ext uri="{BB962C8B-B14F-4D97-AF65-F5344CB8AC3E}">
        <p14:creationId xmlns:p14="http://schemas.microsoft.com/office/powerpoint/2010/main" val="34975528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62624-288D-9F49-8C9B-172DD2A7AC1A}"/>
              </a:ext>
            </a:extLst>
          </p:cNvPr>
          <p:cNvSpPr>
            <a:spLocks noGrp="1"/>
          </p:cNvSpPr>
          <p:nvPr>
            <p:ph idx="1"/>
          </p:nvPr>
        </p:nvSpPr>
        <p:spPr>
          <a:xfrm>
            <a:off x="132230" y="3841931"/>
            <a:ext cx="8839200" cy="634819"/>
          </a:xfrm>
        </p:spPr>
        <p:txBody>
          <a:bodyPr/>
          <a:lstStyle/>
          <a:p>
            <a:r>
              <a:rPr lang="en-US" sz="1600" dirty="0"/>
              <a:t>UNION vs JOIN can be confusing. Basically, </a:t>
            </a:r>
          </a:p>
          <a:p>
            <a:pPr lvl="1"/>
            <a:r>
              <a:rPr lang="en-US" sz="1400" dirty="0"/>
              <a:t>JOIN puts the tables together “side by side.”</a:t>
            </a:r>
          </a:p>
          <a:p>
            <a:pPr lvl="1"/>
            <a:r>
              <a:rPr lang="en-US" sz="1400" dirty="0"/>
              <a:t>Union puts the tables together “one on top of the </a:t>
            </a:r>
            <a:r>
              <a:rPr lang="en-US" sz="1400" dirty="0" err="1"/>
              <a:t>oter</a:t>
            </a:r>
            <a:r>
              <a:rPr lang="en-US" sz="1400" dirty="0"/>
              <a:t>.”</a:t>
            </a:r>
          </a:p>
        </p:txBody>
      </p:sp>
      <p:sp>
        <p:nvSpPr>
          <p:cNvPr id="3" name="Title 2">
            <a:extLst>
              <a:ext uri="{FF2B5EF4-FFF2-40B4-BE49-F238E27FC236}">
                <a16:creationId xmlns:a16="http://schemas.microsoft.com/office/drawing/2014/main" id="{0FEA0409-8DA2-C34F-BA5B-87CA012C01A9}"/>
              </a:ext>
            </a:extLst>
          </p:cNvPr>
          <p:cNvSpPr>
            <a:spLocks noGrp="1"/>
          </p:cNvSpPr>
          <p:nvPr>
            <p:ph type="title"/>
          </p:nvPr>
        </p:nvSpPr>
        <p:spPr/>
        <p:txBody>
          <a:bodyPr/>
          <a:lstStyle/>
          <a:p>
            <a:r>
              <a:rPr lang="en-US" dirty="0"/>
              <a:t>JOIN and UNION – A Final Word</a:t>
            </a:r>
          </a:p>
        </p:txBody>
      </p:sp>
      <p:pic>
        <p:nvPicPr>
          <p:cNvPr id="4" name="Picture 3">
            <a:extLst>
              <a:ext uri="{FF2B5EF4-FFF2-40B4-BE49-F238E27FC236}">
                <a16:creationId xmlns:a16="http://schemas.microsoft.com/office/drawing/2014/main" id="{DE8BBF7E-E2F4-EE40-957A-17A63425F9E3}"/>
              </a:ext>
            </a:extLst>
          </p:cNvPr>
          <p:cNvPicPr>
            <a:picLocks noChangeAspect="1"/>
          </p:cNvPicPr>
          <p:nvPr/>
        </p:nvPicPr>
        <p:blipFill>
          <a:blip r:embed="rId2"/>
          <a:stretch>
            <a:fillRect/>
          </a:stretch>
        </p:blipFill>
        <p:spPr>
          <a:xfrm>
            <a:off x="172570" y="666750"/>
            <a:ext cx="3898446" cy="2429299"/>
          </a:xfrm>
          <a:prstGeom prst="rect">
            <a:avLst/>
          </a:prstGeom>
        </p:spPr>
      </p:pic>
      <p:pic>
        <p:nvPicPr>
          <p:cNvPr id="5" name="Picture 4">
            <a:extLst>
              <a:ext uri="{FF2B5EF4-FFF2-40B4-BE49-F238E27FC236}">
                <a16:creationId xmlns:a16="http://schemas.microsoft.com/office/drawing/2014/main" id="{0F06648C-D5E1-E840-B582-C060B906C1EF}"/>
              </a:ext>
            </a:extLst>
          </p:cNvPr>
          <p:cNvPicPr>
            <a:picLocks noChangeAspect="1"/>
          </p:cNvPicPr>
          <p:nvPr/>
        </p:nvPicPr>
        <p:blipFill>
          <a:blip r:embed="rId3"/>
          <a:stretch>
            <a:fillRect/>
          </a:stretch>
        </p:blipFill>
        <p:spPr>
          <a:xfrm>
            <a:off x="4893724" y="666750"/>
            <a:ext cx="4077706" cy="3105150"/>
          </a:xfrm>
          <a:prstGeom prst="rect">
            <a:avLst/>
          </a:prstGeom>
        </p:spPr>
      </p:pic>
    </p:spTree>
    <p:extLst>
      <p:ext uri="{BB962C8B-B14F-4D97-AF65-F5344CB8AC3E}">
        <p14:creationId xmlns:p14="http://schemas.microsoft.com/office/powerpoint/2010/main" val="10082649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Sub-Query</a:t>
            </a:r>
          </a:p>
        </p:txBody>
      </p:sp>
      <p:sp>
        <p:nvSpPr>
          <p:cNvPr id="8" name="TextBox 9">
            <a:extLst>
              <a:ext uri="{FF2B5EF4-FFF2-40B4-BE49-F238E27FC236}">
                <a16:creationId xmlns:a16="http://schemas.microsoft.com/office/drawing/2014/main" id="{1EB71C94-DE7D-7242-AFF4-A292E07C58C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51</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4702799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en-US" altLang="en-US" dirty="0"/>
              <a:t>Nested Subqueries</a:t>
            </a:r>
          </a:p>
        </p:txBody>
      </p:sp>
      <p:sp>
        <p:nvSpPr>
          <p:cNvPr id="41986" name="Rectangle 3"/>
          <p:cNvSpPr>
            <a:spLocks noGrp="1" noChangeArrowheads="1"/>
          </p:cNvSpPr>
          <p:nvPr>
            <p:ph type="body" idx="1"/>
          </p:nvPr>
        </p:nvSpPr>
        <p:spPr>
          <a:xfrm>
            <a:off x="285319" y="888966"/>
            <a:ext cx="5742419" cy="3691556"/>
          </a:xfrm>
        </p:spPr>
        <p:txBody>
          <a:bodyPr/>
          <a:lstStyle/>
          <a:p>
            <a:r>
              <a:rPr lang="en-US" altLang="en-US" dirty="0"/>
              <a:t>SQL provides a mechanism for the nesting of subqueries. A </a:t>
            </a:r>
            <a:r>
              <a:rPr lang="en-US" altLang="en-US" b="1" dirty="0">
                <a:solidFill>
                  <a:srgbClr val="002060"/>
                </a:solidFill>
              </a:rPr>
              <a:t>subquery</a:t>
            </a:r>
            <a:r>
              <a:rPr lang="en-US" altLang="en-US" dirty="0"/>
              <a:t> is a </a:t>
            </a:r>
            <a:r>
              <a:rPr lang="en-US" altLang="en-US" b="1" dirty="0"/>
              <a:t>select-from-where</a:t>
            </a:r>
            <a:r>
              <a:rPr lang="en-US" altLang="en-US" dirty="0"/>
              <a:t> expression that is nested within another query.</a:t>
            </a:r>
          </a:p>
          <a:p>
            <a:r>
              <a:rPr lang="en-US" altLang="en-US" dirty="0"/>
              <a:t>The nesting can be done in the following SQL query</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err="1"/>
              <a:t>r</a:t>
            </a:r>
            <a:r>
              <a:rPr lang="en-US" altLang="en-US" i="1" baseline="-25000" dirty="0" err="1"/>
              <a:t>m</a:t>
            </a:r>
            <a:br>
              <a:rPr lang="en-US" altLang="en-US" dirty="0"/>
            </a:br>
            <a:r>
              <a:rPr lang="en-US" altLang="en-US" dirty="0"/>
              <a:t>	</a:t>
            </a:r>
            <a:r>
              <a:rPr lang="en-US" altLang="en-US" b="1" dirty="0"/>
              <a:t>where </a:t>
            </a:r>
            <a:r>
              <a:rPr lang="en-US" altLang="en-US" i="1" dirty="0"/>
              <a:t>P</a:t>
            </a:r>
          </a:p>
          <a:p>
            <a:pPr>
              <a:buFont typeface="Monotype Sorts" charset="2"/>
              <a:buNone/>
            </a:pPr>
            <a:r>
              <a:rPr lang="en-US" altLang="en-US" sz="600" i="1" dirty="0"/>
              <a:t> </a:t>
            </a:r>
            <a:br>
              <a:rPr lang="en-US" altLang="en-US" i="1" dirty="0"/>
            </a:br>
            <a:r>
              <a:rPr lang="en-US" altLang="en-US" dirty="0"/>
              <a:t>as follows:</a:t>
            </a:r>
          </a:p>
          <a:p>
            <a:pPr lvl="1"/>
            <a:r>
              <a:rPr lang="en-US" altLang="en-US" b="1" dirty="0"/>
              <a:t>From clause: </a:t>
            </a:r>
            <a:r>
              <a:rPr lang="en-US" altLang="en-US" i="1" dirty="0" err="1"/>
              <a:t>r</a:t>
            </a:r>
            <a:r>
              <a:rPr lang="en-US" altLang="en-US" i="1" baseline="-25000" dirty="0" err="1"/>
              <a:t>i</a:t>
            </a:r>
            <a:r>
              <a:rPr lang="en-US" altLang="en-US" i="1" baseline="-25000" dirty="0"/>
              <a:t> </a:t>
            </a:r>
            <a:r>
              <a:rPr lang="en-US" altLang="en-US" dirty="0"/>
              <a:t> can be replaced by any valid subquery</a:t>
            </a:r>
          </a:p>
          <a:p>
            <a:pPr lvl="1"/>
            <a:r>
              <a:rPr lang="en-US" altLang="en-US" b="1" dirty="0"/>
              <a:t>Where clause: </a:t>
            </a:r>
            <a:r>
              <a:rPr lang="en-US" altLang="en-US" i="1" dirty="0"/>
              <a:t>P</a:t>
            </a:r>
            <a:r>
              <a:rPr lang="en-US" altLang="en-US" dirty="0"/>
              <a:t> can be replaced with an expression of the form:</a:t>
            </a:r>
          </a:p>
          <a:p>
            <a:pPr lvl="1">
              <a:buFont typeface="Monotype Sorts" charset="2"/>
              <a:buNone/>
            </a:pPr>
            <a:r>
              <a:rPr lang="en-US" altLang="en-US" dirty="0"/>
              <a:t>                </a:t>
            </a:r>
            <a:r>
              <a:rPr lang="en-US" altLang="en-US" i="1" dirty="0"/>
              <a:t>B</a:t>
            </a:r>
            <a:r>
              <a:rPr lang="en-US" altLang="en-US" dirty="0"/>
              <a:t> &lt;operation&gt; (subquery)</a:t>
            </a:r>
          </a:p>
          <a:p>
            <a:pPr lvl="1">
              <a:buFont typeface="Monotype Sorts" charset="2"/>
              <a:buNone/>
            </a:pPr>
            <a:r>
              <a:rPr lang="en-US" altLang="en-US" dirty="0"/>
              <a:t>     </a:t>
            </a:r>
            <a:r>
              <a:rPr lang="en-US" altLang="en-US" i="1" dirty="0">
                <a:solidFill>
                  <a:srgbClr val="FF0000"/>
                </a:solidFill>
              </a:rPr>
              <a:t>B</a:t>
            </a:r>
            <a:r>
              <a:rPr lang="en-US" altLang="en-US" dirty="0">
                <a:solidFill>
                  <a:srgbClr val="FF0000"/>
                </a:solidFill>
              </a:rPr>
              <a:t> is an attribute and &lt;operation&gt; to be defined later.</a:t>
            </a:r>
          </a:p>
          <a:p>
            <a:pPr lvl="1"/>
            <a:r>
              <a:rPr lang="en-US" altLang="en-US" b="1" dirty="0"/>
              <a:t>Select clause: </a:t>
            </a:r>
          </a:p>
          <a:p>
            <a:pPr marL="642938" lvl="2" indent="0">
              <a:buNone/>
            </a:pPr>
            <a:r>
              <a:rPr lang="en-US" altLang="en-US" i="1" dirty="0"/>
              <a:t>A</a:t>
            </a:r>
            <a:r>
              <a:rPr lang="en-US" altLang="en-US" i="1" baseline="-25000" dirty="0"/>
              <a:t>i   </a:t>
            </a:r>
            <a:r>
              <a:rPr lang="en-US" altLang="en-US" dirty="0"/>
              <a:t>can be replaced be a subquery that generates a single value.</a:t>
            </a:r>
          </a:p>
        </p:txBody>
      </p:sp>
      <p:sp>
        <p:nvSpPr>
          <p:cNvPr id="3" name="TextBox 2">
            <a:extLst>
              <a:ext uri="{FF2B5EF4-FFF2-40B4-BE49-F238E27FC236}">
                <a16:creationId xmlns:a16="http://schemas.microsoft.com/office/drawing/2014/main" id="{532A442C-D115-9842-9D01-CBCBDDC8CEA0}"/>
              </a:ext>
            </a:extLst>
          </p:cNvPr>
          <p:cNvSpPr txBox="1"/>
          <p:nvPr/>
        </p:nvSpPr>
        <p:spPr>
          <a:xfrm>
            <a:off x="5562600" y="3181350"/>
            <a:ext cx="3508461" cy="156966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This is a little cryptic.</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 think I know what they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are some operations we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will see later in the material,</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e.g</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IN, EXISTS, ... ...</a:t>
            </a:r>
          </a:p>
        </p:txBody>
      </p:sp>
    </p:spTree>
    <p:extLst>
      <p:ext uri="{BB962C8B-B14F-4D97-AF65-F5344CB8AC3E}">
        <p14:creationId xmlns:p14="http://schemas.microsoft.com/office/powerpoint/2010/main" val="9481874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1B52A7-B09C-2043-A05B-5FB6CFE0066F}"/>
              </a:ext>
            </a:extLst>
          </p:cNvPr>
          <p:cNvPicPr>
            <a:picLocks noChangeAspect="1"/>
          </p:cNvPicPr>
          <p:nvPr/>
        </p:nvPicPr>
        <p:blipFill>
          <a:blip r:embed="rId2"/>
          <a:stretch>
            <a:fillRect/>
          </a:stretch>
        </p:blipFill>
        <p:spPr>
          <a:xfrm>
            <a:off x="6632777" y="2419350"/>
            <a:ext cx="2216150" cy="1286544"/>
          </a:xfrm>
          <a:prstGeom prst="rect">
            <a:avLst/>
          </a:prstGeom>
        </p:spPr>
      </p:pic>
      <p:sp>
        <p:nvSpPr>
          <p:cNvPr id="2" name="Content Placeholder 1">
            <a:extLst>
              <a:ext uri="{FF2B5EF4-FFF2-40B4-BE49-F238E27FC236}">
                <a16:creationId xmlns:a16="http://schemas.microsoft.com/office/drawing/2014/main" id="{CFE71CF8-C2E5-654A-B3C0-A904BB860B29}"/>
              </a:ext>
            </a:extLst>
          </p:cNvPr>
          <p:cNvSpPr>
            <a:spLocks noGrp="1"/>
          </p:cNvSpPr>
          <p:nvPr>
            <p:ph idx="1"/>
          </p:nvPr>
        </p:nvSpPr>
        <p:spPr/>
        <p:txBody>
          <a:bodyPr/>
          <a:lstStyle/>
          <a:p>
            <a:r>
              <a:rPr lang="en-US" sz="1800" dirty="0"/>
              <a:t>The slides that come with the book have surprisingly little material on</a:t>
            </a:r>
            <a:br>
              <a:rPr lang="en-US" sz="1800" dirty="0"/>
            </a:br>
            <a:r>
              <a:rPr lang="en-US" sz="1800" dirty="0"/>
              <a:t>nested subqueries. </a:t>
            </a:r>
          </a:p>
          <a:p>
            <a:r>
              <a:rPr lang="en-US" sz="1800" dirty="0"/>
              <a:t>The concept is:</a:t>
            </a:r>
          </a:p>
          <a:p>
            <a:pPr lvl="1"/>
            <a:r>
              <a:rPr lang="en-US" sz="1600" dirty="0"/>
              <a:t>Extremely important.</a:t>
            </a:r>
          </a:p>
          <a:p>
            <a:pPr lvl="1"/>
            <a:r>
              <a:rPr lang="en-US" sz="1600" dirty="0"/>
              <a:t>Students often find subqueries more confusing than joins.</a:t>
            </a:r>
          </a:p>
          <a:p>
            <a:pPr lvl="1"/>
            <a:r>
              <a:rPr lang="en-US" sz="1600" dirty="0"/>
              <a:t>The relationship/difference of subqueries to joins is often, initial unclear.</a:t>
            </a:r>
          </a:p>
          <a:p>
            <a:r>
              <a:rPr lang="en-US" sz="1800" dirty="0"/>
              <a:t>We have seen:</a:t>
            </a:r>
          </a:p>
          <a:p>
            <a:pPr lvl="1"/>
            <a:r>
              <a:rPr lang="en-US" sz="1600" dirty="0"/>
              <a:t>Union sort of puts a table on top of a table.</a:t>
            </a:r>
          </a:p>
          <a:p>
            <a:pPr lvl="1"/>
            <a:r>
              <a:rPr lang="en-US" sz="1600" dirty="0"/>
              <a:t>Join puts tables sort of puts tables side-by-side.</a:t>
            </a:r>
          </a:p>
          <a:p>
            <a:pPr lvl="1"/>
            <a:r>
              <a:rPr lang="en-US" sz="1600" dirty="0"/>
              <a:t>Subquery enables one query to call another</a:t>
            </a:r>
            <a:br>
              <a:rPr lang="en-US" sz="1600" dirty="0"/>
            </a:br>
            <a:r>
              <a:rPr lang="en-US" sz="1600" dirty="0"/>
              <a:t>during execution like a subfunction.</a:t>
            </a:r>
          </a:p>
        </p:txBody>
      </p:sp>
      <p:sp>
        <p:nvSpPr>
          <p:cNvPr id="3" name="Title 2">
            <a:extLst>
              <a:ext uri="{FF2B5EF4-FFF2-40B4-BE49-F238E27FC236}">
                <a16:creationId xmlns:a16="http://schemas.microsoft.com/office/drawing/2014/main" id="{A282AB4A-E7A4-A34E-B9A9-FB8186B2CB23}"/>
              </a:ext>
            </a:extLst>
          </p:cNvPr>
          <p:cNvSpPr>
            <a:spLocks noGrp="1"/>
          </p:cNvSpPr>
          <p:nvPr>
            <p:ph type="title"/>
          </p:nvPr>
        </p:nvSpPr>
        <p:spPr/>
        <p:txBody>
          <a:bodyPr/>
          <a:lstStyle/>
          <a:p>
            <a:r>
              <a:rPr lang="en-US" dirty="0"/>
              <a:t>Nested Subquery</a:t>
            </a:r>
          </a:p>
        </p:txBody>
      </p:sp>
      <p:pic>
        <p:nvPicPr>
          <p:cNvPr id="4" name="Picture 3">
            <a:extLst>
              <a:ext uri="{FF2B5EF4-FFF2-40B4-BE49-F238E27FC236}">
                <a16:creationId xmlns:a16="http://schemas.microsoft.com/office/drawing/2014/main" id="{79CC1AE3-41CE-5140-B148-638EE779CFB0}"/>
              </a:ext>
            </a:extLst>
          </p:cNvPr>
          <p:cNvPicPr>
            <a:picLocks noChangeAspect="1"/>
          </p:cNvPicPr>
          <p:nvPr/>
        </p:nvPicPr>
        <p:blipFill>
          <a:blip r:embed="rId3"/>
          <a:stretch>
            <a:fillRect/>
          </a:stretch>
        </p:blipFill>
        <p:spPr>
          <a:xfrm>
            <a:off x="5444775" y="3486150"/>
            <a:ext cx="2376003" cy="1035049"/>
          </a:xfrm>
          <a:prstGeom prst="rect">
            <a:avLst/>
          </a:prstGeom>
        </p:spPr>
      </p:pic>
      <p:cxnSp>
        <p:nvCxnSpPr>
          <p:cNvPr id="7" name="Straight Arrow Connector 6">
            <a:extLst>
              <a:ext uri="{FF2B5EF4-FFF2-40B4-BE49-F238E27FC236}">
                <a16:creationId xmlns:a16="http://schemas.microsoft.com/office/drawing/2014/main" id="{9AD5CCB7-6839-0242-886C-0E5A8BA6EB48}"/>
              </a:ext>
            </a:extLst>
          </p:cNvPr>
          <p:cNvCxnSpPr/>
          <p:nvPr/>
        </p:nvCxnSpPr>
        <p:spPr>
          <a:xfrm flipV="1">
            <a:off x="4648200" y="2724150"/>
            <a:ext cx="1828800" cy="1524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72E8A5FD-24BC-8A4C-8F83-0896D66E47EA}"/>
              </a:ext>
            </a:extLst>
          </p:cNvPr>
          <p:cNvCxnSpPr>
            <a:cxnSpLocks/>
          </p:cNvCxnSpPr>
          <p:nvPr/>
        </p:nvCxnSpPr>
        <p:spPr>
          <a:xfrm>
            <a:off x="4953000" y="3208002"/>
            <a:ext cx="533400" cy="3791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73887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Some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6484148" y="590550"/>
            <a:ext cx="2424104" cy="34493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52600" y="523875"/>
            <a:ext cx="2262948" cy="409575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72570" y="895350"/>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5486400" y="753083"/>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Tree>
    <p:extLst>
      <p:ext uri="{BB962C8B-B14F-4D97-AF65-F5344CB8AC3E}">
        <p14:creationId xmlns:p14="http://schemas.microsoft.com/office/powerpoint/2010/main" val="1671852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CD681D76-DD64-634E-823F-FCA3D07DC21A}"/>
              </a:ext>
            </a:extLst>
          </p:cNvPr>
          <p:cNvSpPr>
            <a:spLocks noGrp="1"/>
          </p:cNvSpPr>
          <p:nvPr>
            <p:ph idx="1"/>
          </p:nvPr>
        </p:nvSpPr>
        <p:spPr>
          <a:xfrm>
            <a:off x="1820230" y="971550"/>
            <a:ext cx="5113970" cy="3657600"/>
          </a:xfrm>
        </p:spPr>
        <p:txBody>
          <a:bodyPr/>
          <a:lstStyle/>
          <a:p>
            <a:r>
              <a:rPr lang="en-US" sz="1600" dirty="0"/>
              <a:t>Assume I wrote a function </a:t>
            </a:r>
            <a:r>
              <a:rPr lang="en-US" sz="1600" dirty="0" err="1"/>
              <a:t>find_student_name</a:t>
            </a:r>
            <a:r>
              <a:rPr lang="en-US" sz="1600" dirty="0"/>
              <a:t>(x)</a:t>
            </a:r>
          </a:p>
          <a:p>
            <a:pPr lvl="1"/>
            <a:r>
              <a:rPr lang="en-US" sz="1400" dirty="0"/>
              <a:t>Input is an x</a:t>
            </a:r>
          </a:p>
          <a:p>
            <a:pPr lvl="1"/>
            <a:r>
              <a:rPr lang="en-US" sz="1400" dirty="0"/>
              <a:t>Loops through all students and returns students with </a:t>
            </a:r>
            <a:r>
              <a:rPr lang="en-US" sz="1400" dirty="0" err="1"/>
              <a:t>student.ID</a:t>
            </a:r>
            <a:r>
              <a:rPr lang="en-US" sz="1400" dirty="0"/>
              <a:t> = x.</a:t>
            </a:r>
          </a:p>
          <a:p>
            <a:r>
              <a:rPr lang="en-US" sz="1600" dirty="0"/>
              <a:t>The query with a subquery above is like:</a:t>
            </a:r>
          </a:p>
          <a:p>
            <a:pPr marL="0" indent="0">
              <a:buNone/>
            </a:pPr>
            <a:endParaRPr lang="en-US" sz="1600" dirty="0"/>
          </a:p>
          <a:p>
            <a:pPr marL="0" indent="0">
              <a:buNone/>
            </a:pPr>
            <a:r>
              <a:rPr lang="en-US" sz="1600" dirty="0"/>
              <a:t>result = []</a:t>
            </a:r>
          </a:p>
          <a:p>
            <a:pPr marL="0" indent="0">
              <a:buNone/>
            </a:pPr>
            <a:r>
              <a:rPr lang="en-US" sz="1600" dirty="0"/>
              <a:t>For t in takes:</a:t>
            </a:r>
          </a:p>
          <a:p>
            <a:pPr marL="0" indent="0">
              <a:buNone/>
            </a:pPr>
            <a:r>
              <a:rPr lang="en-US" sz="1600" dirty="0"/>
              <a:t>	</a:t>
            </a:r>
            <a:r>
              <a:rPr lang="en-US" sz="1600" dirty="0" err="1"/>
              <a:t>new_r</a:t>
            </a:r>
            <a:r>
              <a:rPr lang="en-US" sz="1600" dirty="0"/>
              <a:t> = t + </a:t>
            </a:r>
            <a:r>
              <a:rPr lang="en-US" sz="1600" dirty="0" err="1">
                <a:solidFill>
                  <a:srgbClr val="FF0000"/>
                </a:solidFill>
              </a:rPr>
              <a:t>find_student_name</a:t>
            </a:r>
            <a:r>
              <a:rPr lang="en-US" sz="1600" dirty="0">
                <a:solidFill>
                  <a:srgbClr val="FF0000"/>
                </a:solidFill>
              </a:rPr>
              <a:t>(</a:t>
            </a:r>
            <a:r>
              <a:rPr lang="en-US" sz="1600" dirty="0" err="1">
                <a:solidFill>
                  <a:srgbClr val="FF0000"/>
                </a:solidFill>
              </a:rPr>
              <a:t>t.id</a:t>
            </a:r>
            <a:r>
              <a:rPr lang="en-US" sz="1600" dirty="0">
                <a:solidFill>
                  <a:srgbClr val="FF0000"/>
                </a:solidFill>
              </a:rPr>
              <a:t>)</a:t>
            </a:r>
          </a:p>
          <a:p>
            <a:pPr marL="0" indent="0">
              <a:buNone/>
            </a:pPr>
            <a:r>
              <a:rPr lang="en-US" sz="1600" dirty="0"/>
              <a:t>	</a:t>
            </a:r>
            <a:r>
              <a:rPr lang="en-US" sz="1600" dirty="0" err="1"/>
              <a:t>result.append</a:t>
            </a:r>
            <a:r>
              <a:rPr lang="en-US" sz="1600" dirty="0"/>
              <a:t>(</a:t>
            </a:r>
            <a:r>
              <a:rPr lang="en-US" sz="1600" dirty="0" err="1"/>
              <a:t>new_r</a:t>
            </a:r>
            <a:r>
              <a:rPr lang="en-US" sz="1600" dirty="0"/>
              <a:t>)</a:t>
            </a:r>
          </a:p>
          <a:p>
            <a:pPr marL="0" indent="0">
              <a:buNone/>
            </a:pPr>
            <a:endParaRPr lang="en-US" sz="1600" dirty="0"/>
          </a:p>
          <a:p>
            <a:pPr marL="0" indent="0">
              <a:buNone/>
            </a:pPr>
            <a:r>
              <a:rPr lang="en-US" sz="1600" dirty="0"/>
              <a:t>Switch to Notebook</a:t>
            </a:r>
          </a:p>
        </p:txBody>
      </p:sp>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a Subquery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7010400" y="1756711"/>
            <a:ext cx="1995695" cy="28397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2570" y="1614333"/>
            <a:ext cx="1647660" cy="298213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38054" y="1202713"/>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7391400" y="1387379"/>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
        <p:nvSpPr>
          <p:cNvPr id="2" name="Rectangle 1">
            <a:extLst>
              <a:ext uri="{FF2B5EF4-FFF2-40B4-BE49-F238E27FC236}">
                <a16:creationId xmlns:a16="http://schemas.microsoft.com/office/drawing/2014/main" id="{C329A41A-49D5-6740-97D2-4F6837ADA77C}"/>
              </a:ext>
            </a:extLst>
          </p:cNvPr>
          <p:cNvSpPr/>
          <p:nvPr/>
        </p:nvSpPr>
        <p:spPr>
          <a:xfrm>
            <a:off x="172570" y="471634"/>
            <a:ext cx="8361830" cy="369332"/>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select *,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name from student where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student.id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takes.id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as name from takes;</a:t>
            </a:r>
          </a:p>
        </p:txBody>
      </p:sp>
    </p:spTree>
    <p:extLst>
      <p:ext uri="{BB962C8B-B14F-4D97-AF65-F5344CB8AC3E}">
        <p14:creationId xmlns:p14="http://schemas.microsoft.com/office/powerpoint/2010/main" val="16874079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en-US" altLang="en-US" dirty="0"/>
              <a:t>Nested Subqueries</a:t>
            </a:r>
          </a:p>
        </p:txBody>
      </p:sp>
      <p:sp>
        <p:nvSpPr>
          <p:cNvPr id="41986" name="Rectangle 3"/>
          <p:cNvSpPr>
            <a:spLocks noGrp="1" noChangeArrowheads="1"/>
          </p:cNvSpPr>
          <p:nvPr>
            <p:ph type="body" idx="1"/>
          </p:nvPr>
        </p:nvSpPr>
        <p:spPr>
          <a:xfrm>
            <a:off x="285319" y="888966"/>
            <a:ext cx="5742419" cy="3691556"/>
          </a:xfrm>
        </p:spPr>
        <p:txBody>
          <a:bodyPr/>
          <a:lstStyle/>
          <a:p>
            <a:r>
              <a:rPr lang="en-US" altLang="en-US" dirty="0"/>
              <a:t>SQL provides a mechanism for the nesting of subqueries. A </a:t>
            </a:r>
            <a:r>
              <a:rPr lang="en-US" altLang="en-US" b="1" dirty="0">
                <a:solidFill>
                  <a:srgbClr val="002060"/>
                </a:solidFill>
              </a:rPr>
              <a:t>subquery</a:t>
            </a:r>
            <a:r>
              <a:rPr lang="en-US" altLang="en-US" dirty="0"/>
              <a:t> is a </a:t>
            </a:r>
            <a:r>
              <a:rPr lang="en-US" altLang="en-US" b="1" dirty="0"/>
              <a:t>select-from-where</a:t>
            </a:r>
            <a:r>
              <a:rPr lang="en-US" altLang="en-US" dirty="0"/>
              <a:t> expression that is nested within another query.</a:t>
            </a:r>
          </a:p>
          <a:p>
            <a:r>
              <a:rPr lang="en-US" altLang="en-US" dirty="0"/>
              <a:t>The nesting can be done in the following SQL query</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err="1"/>
              <a:t>r</a:t>
            </a:r>
            <a:r>
              <a:rPr lang="en-US" altLang="en-US" i="1" baseline="-25000" dirty="0" err="1"/>
              <a:t>m</a:t>
            </a:r>
            <a:br>
              <a:rPr lang="en-US" altLang="en-US" dirty="0"/>
            </a:br>
            <a:r>
              <a:rPr lang="en-US" altLang="en-US" dirty="0"/>
              <a:t>	</a:t>
            </a:r>
            <a:r>
              <a:rPr lang="en-US" altLang="en-US" b="1" dirty="0"/>
              <a:t>where </a:t>
            </a:r>
            <a:r>
              <a:rPr lang="en-US" altLang="en-US" i="1" dirty="0"/>
              <a:t>P</a:t>
            </a:r>
          </a:p>
          <a:p>
            <a:pPr>
              <a:buFont typeface="Monotype Sorts" charset="2"/>
              <a:buNone/>
            </a:pPr>
            <a:r>
              <a:rPr lang="en-US" altLang="en-US" sz="600" i="1" dirty="0"/>
              <a:t> </a:t>
            </a:r>
            <a:br>
              <a:rPr lang="en-US" altLang="en-US" i="1" dirty="0"/>
            </a:br>
            <a:r>
              <a:rPr lang="en-US" altLang="en-US" dirty="0"/>
              <a:t>as follows:</a:t>
            </a:r>
          </a:p>
          <a:p>
            <a:pPr lvl="1"/>
            <a:r>
              <a:rPr lang="en-US" altLang="en-US" b="1" dirty="0"/>
              <a:t>From clause: </a:t>
            </a:r>
            <a:r>
              <a:rPr lang="en-US" altLang="en-US" i="1" dirty="0" err="1"/>
              <a:t>r</a:t>
            </a:r>
            <a:r>
              <a:rPr lang="en-US" altLang="en-US" i="1" baseline="-25000" dirty="0" err="1"/>
              <a:t>i</a:t>
            </a:r>
            <a:r>
              <a:rPr lang="en-US" altLang="en-US" i="1" baseline="-25000" dirty="0"/>
              <a:t> </a:t>
            </a:r>
            <a:r>
              <a:rPr lang="en-US" altLang="en-US" dirty="0"/>
              <a:t> can be replaced by any valid subquery</a:t>
            </a:r>
          </a:p>
          <a:p>
            <a:pPr lvl="1"/>
            <a:r>
              <a:rPr lang="en-US" altLang="en-US" b="1" dirty="0"/>
              <a:t>Where clause: </a:t>
            </a:r>
            <a:r>
              <a:rPr lang="en-US" altLang="en-US" i="1" dirty="0"/>
              <a:t>P</a:t>
            </a:r>
            <a:r>
              <a:rPr lang="en-US" altLang="en-US" dirty="0"/>
              <a:t> can be replaced with an expression of the form:</a:t>
            </a:r>
          </a:p>
          <a:p>
            <a:pPr lvl="1">
              <a:buFont typeface="Monotype Sorts" charset="2"/>
              <a:buNone/>
            </a:pPr>
            <a:r>
              <a:rPr lang="en-US" altLang="en-US" dirty="0"/>
              <a:t>                </a:t>
            </a:r>
            <a:r>
              <a:rPr lang="en-US" altLang="en-US" i="1" dirty="0"/>
              <a:t>B</a:t>
            </a:r>
            <a:r>
              <a:rPr lang="en-US" altLang="en-US" dirty="0"/>
              <a:t> &lt;operation&gt; (subquery)</a:t>
            </a:r>
          </a:p>
          <a:p>
            <a:pPr lvl="1">
              <a:buFont typeface="Monotype Sorts" charset="2"/>
              <a:buNone/>
            </a:pPr>
            <a:r>
              <a:rPr lang="en-US" altLang="en-US" dirty="0"/>
              <a:t>     </a:t>
            </a:r>
            <a:r>
              <a:rPr lang="en-US" altLang="en-US" i="1" dirty="0">
                <a:solidFill>
                  <a:srgbClr val="FF0000"/>
                </a:solidFill>
              </a:rPr>
              <a:t>B</a:t>
            </a:r>
            <a:r>
              <a:rPr lang="en-US" altLang="en-US" dirty="0">
                <a:solidFill>
                  <a:srgbClr val="FF0000"/>
                </a:solidFill>
              </a:rPr>
              <a:t> is an attribute and &lt;operation&gt; to be defined later.</a:t>
            </a:r>
          </a:p>
          <a:p>
            <a:pPr lvl="1"/>
            <a:r>
              <a:rPr lang="en-US" altLang="en-US" b="1" dirty="0"/>
              <a:t>Select clause: </a:t>
            </a:r>
          </a:p>
          <a:p>
            <a:pPr marL="642938" lvl="2" indent="0">
              <a:buNone/>
            </a:pPr>
            <a:r>
              <a:rPr lang="en-US" altLang="en-US" i="1" dirty="0"/>
              <a:t>A</a:t>
            </a:r>
            <a:r>
              <a:rPr lang="en-US" altLang="en-US" i="1" baseline="-25000" dirty="0"/>
              <a:t>i   </a:t>
            </a:r>
            <a:r>
              <a:rPr lang="en-US" altLang="en-US" dirty="0"/>
              <a:t>can be replaced be a subquery that generates a single value.</a:t>
            </a:r>
          </a:p>
        </p:txBody>
      </p:sp>
      <p:sp>
        <p:nvSpPr>
          <p:cNvPr id="3" name="TextBox 2">
            <a:extLst>
              <a:ext uri="{FF2B5EF4-FFF2-40B4-BE49-F238E27FC236}">
                <a16:creationId xmlns:a16="http://schemas.microsoft.com/office/drawing/2014/main" id="{532A442C-D115-9842-9D01-CBCBDDC8CEA0}"/>
              </a:ext>
            </a:extLst>
          </p:cNvPr>
          <p:cNvSpPr txBox="1"/>
          <p:nvPr/>
        </p:nvSpPr>
        <p:spPr>
          <a:xfrm>
            <a:off x="4953000" y="1504950"/>
            <a:ext cx="3962400" cy="138499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 Subquery MUST return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A single scalar if in the SELECT.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A Table if in the FROM.</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If in the WHERE:</a:t>
            </a:r>
          </a:p>
          <a:p>
            <a:pPr marL="1200150" marR="0" lvl="2"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Either a scalar or a table.</a:t>
            </a:r>
          </a:p>
          <a:p>
            <a:pPr marL="1200150" marR="0" lvl="2"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Depending on the operation.</a:t>
            </a:r>
          </a:p>
        </p:txBody>
      </p:sp>
    </p:spTree>
    <p:extLst>
      <p:ext uri="{BB962C8B-B14F-4D97-AF65-F5344CB8AC3E}">
        <p14:creationId xmlns:p14="http://schemas.microsoft.com/office/powerpoint/2010/main" val="34771075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a:xfrm>
            <a:off x="1719263" y="1852613"/>
            <a:ext cx="6057900" cy="457200"/>
          </a:xfrm>
        </p:spPr>
        <p:txBody>
          <a:bodyPr/>
          <a:lstStyle/>
          <a:p>
            <a:r>
              <a:rPr lang="en-US" altLang="en-US" dirty="0"/>
              <a:t>Set Membership</a:t>
            </a:r>
          </a:p>
        </p:txBody>
      </p:sp>
    </p:spTree>
    <p:extLst>
      <p:ext uri="{BB962C8B-B14F-4D97-AF65-F5344CB8AC3E}">
        <p14:creationId xmlns:p14="http://schemas.microsoft.com/office/powerpoint/2010/main" val="20850822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9298" name="Rectangle 2"/>
          <p:cNvSpPr>
            <a:spLocks noGrp="1" noChangeArrowheads="1"/>
          </p:cNvSpPr>
          <p:nvPr>
            <p:ph type="title"/>
          </p:nvPr>
        </p:nvSpPr>
        <p:spPr/>
        <p:txBody>
          <a:bodyPr/>
          <a:lstStyle/>
          <a:p>
            <a:r>
              <a:rPr lang="en-US" altLang="en-US" dirty="0"/>
              <a:t>Set Membership </a:t>
            </a:r>
          </a:p>
        </p:txBody>
      </p:sp>
      <p:sp>
        <p:nvSpPr>
          <p:cNvPr id="49154" name="Rectangle 3"/>
          <p:cNvSpPr>
            <a:spLocks noGrp="1" noChangeArrowheads="1"/>
          </p:cNvSpPr>
          <p:nvPr>
            <p:ph type="body" idx="1"/>
          </p:nvPr>
        </p:nvSpPr>
        <p:spPr>
          <a:xfrm>
            <a:off x="1722268" y="832248"/>
            <a:ext cx="5736235" cy="3886466"/>
          </a:xfrm>
        </p:spPr>
        <p:txBody>
          <a:bodyPr/>
          <a:lstStyle/>
          <a:p>
            <a:pPr>
              <a:tabLst>
                <a:tab pos="770335" algn="l"/>
              </a:tabLst>
            </a:pPr>
            <a:r>
              <a:rPr lang="en-US" altLang="en-US" dirty="0"/>
              <a:t>Find courses offered in Fall 2017 and in Spring 2018</a:t>
            </a:r>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endParaRPr lang="en-US" altLang="en-US" dirty="0"/>
          </a:p>
          <a:p>
            <a:pPr>
              <a:tabLst>
                <a:tab pos="770335" algn="l"/>
              </a:tabLst>
            </a:pPr>
            <a:r>
              <a:rPr lang="en-US" altLang="en-US" dirty="0"/>
              <a:t>Find courses offered in Fall 2017 but not in Spring 2018</a:t>
            </a:r>
          </a:p>
          <a:p>
            <a:pPr>
              <a:tabLst>
                <a:tab pos="770335" algn="l"/>
              </a:tabLst>
            </a:pPr>
            <a:endParaRPr lang="en-US" altLang="en-US" dirty="0"/>
          </a:p>
          <a:p>
            <a:pPr>
              <a:tabLst>
                <a:tab pos="770335" algn="l"/>
              </a:tabLst>
            </a:pPr>
            <a:endParaRPr lang="en-US" altLang="en-US" dirty="0"/>
          </a:p>
        </p:txBody>
      </p:sp>
      <p:sp>
        <p:nvSpPr>
          <p:cNvPr id="49156" name="Text Box 5"/>
          <p:cNvSpPr txBox="1">
            <a:spLocks noChangeArrowheads="1"/>
          </p:cNvSpPr>
          <p:nvPr/>
        </p:nvSpPr>
        <p:spPr bwMode="auto">
          <a:xfrm>
            <a:off x="2362200" y="1174095"/>
            <a:ext cx="466248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'Fall'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2017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b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'Spring'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2018);</a:t>
            </a:r>
          </a:p>
        </p:txBody>
      </p:sp>
      <p:sp>
        <p:nvSpPr>
          <p:cNvPr id="49157" name="Text Box 6"/>
          <p:cNvSpPr txBox="1">
            <a:spLocks noChangeArrowheads="1"/>
          </p:cNvSpPr>
          <p:nvPr/>
        </p:nvSpPr>
        <p:spPr bwMode="auto">
          <a:xfrm>
            <a:off x="2362200" y="2770039"/>
            <a:ext cx="493990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'Fall'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2017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b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not in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'Spring'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2018);</a:t>
            </a:r>
          </a:p>
        </p:txBody>
      </p:sp>
    </p:spTree>
    <p:extLst>
      <p:ext uri="{BB962C8B-B14F-4D97-AF65-F5344CB8AC3E}">
        <p14:creationId xmlns:p14="http://schemas.microsoft.com/office/powerpoint/2010/main" val="25791795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1346" name="Rectangle 2"/>
          <p:cNvSpPr>
            <a:spLocks noGrp="1" noChangeArrowheads="1"/>
          </p:cNvSpPr>
          <p:nvPr>
            <p:ph type="title"/>
          </p:nvPr>
        </p:nvSpPr>
        <p:spPr/>
        <p:txBody>
          <a:bodyPr/>
          <a:lstStyle/>
          <a:p>
            <a:r>
              <a:rPr lang="en-US" altLang="en-US" dirty="0"/>
              <a:t>Set Membership (Cont.)</a:t>
            </a:r>
          </a:p>
        </p:txBody>
      </p:sp>
      <p:sp>
        <p:nvSpPr>
          <p:cNvPr id="50178" name="Rectangle 3"/>
          <p:cNvSpPr>
            <a:spLocks noGrp="1" noChangeArrowheads="1"/>
          </p:cNvSpPr>
          <p:nvPr>
            <p:ph type="body" idx="1"/>
          </p:nvPr>
        </p:nvSpPr>
        <p:spPr>
          <a:xfrm>
            <a:off x="1719263" y="842815"/>
            <a:ext cx="5749077" cy="3802337"/>
          </a:xfrm>
        </p:spPr>
        <p:txBody>
          <a:bodyPr/>
          <a:lstStyle/>
          <a:p>
            <a:pPr defTabSz="686991">
              <a:tabLst>
                <a:tab pos="513160" algn="l"/>
                <a:tab pos="938213" algn="l"/>
              </a:tabLst>
            </a:pPr>
            <a:r>
              <a:rPr lang="en-US" altLang="en-US" dirty="0"/>
              <a:t>Name all instructors whose name is neither “Mozart” nor Einstein”</a:t>
            </a:r>
          </a:p>
          <a:p>
            <a:pPr marL="0" indent="0" defTabSz="686991">
              <a:buNone/>
              <a:tabLst>
                <a:tab pos="513160" algn="l"/>
                <a:tab pos="938213" algn="l"/>
              </a:tabLst>
            </a:pPr>
            <a:endParaRPr lang="en-US" altLang="en-US" sz="600" dirty="0"/>
          </a:p>
          <a:p>
            <a:pPr>
              <a:spcBef>
                <a:spcPts val="0"/>
              </a:spcBef>
              <a:buNone/>
            </a:pPr>
            <a:r>
              <a:rPr lang="en-US" altLang="en-US" dirty="0"/>
              <a:t>                 </a:t>
            </a:r>
            <a:r>
              <a:rPr lang="en-US" altLang="en-US" b="1" dirty="0"/>
              <a:t>select distinct </a:t>
            </a:r>
            <a:r>
              <a:rPr lang="en-US" altLang="en-US" i="1" dirty="0"/>
              <a:t>name</a:t>
            </a:r>
            <a:endParaRPr lang="en-US" altLang="en-US" dirty="0"/>
          </a:p>
          <a:p>
            <a:pPr>
              <a:spcBef>
                <a:spcPts val="0"/>
              </a:spcBef>
              <a:buNone/>
            </a:pPr>
            <a:r>
              <a:rPr lang="en-US" altLang="en-US" b="1" dirty="0"/>
              <a:t>                 from </a:t>
            </a:r>
            <a:r>
              <a:rPr lang="en-US" altLang="en-US" i="1" dirty="0"/>
              <a:t>instructor</a:t>
            </a:r>
          </a:p>
          <a:p>
            <a:pPr>
              <a:spcBef>
                <a:spcPts val="0"/>
              </a:spcBef>
              <a:buNone/>
            </a:pPr>
            <a:r>
              <a:rPr lang="en-US" altLang="en-US" b="1" dirty="0"/>
              <a:t>                 where </a:t>
            </a:r>
            <a:r>
              <a:rPr lang="en-US" altLang="en-US" dirty="0"/>
              <a:t> </a:t>
            </a:r>
            <a:r>
              <a:rPr lang="en-US" altLang="en-US" i="1" dirty="0"/>
              <a:t>name </a:t>
            </a:r>
            <a:r>
              <a:rPr lang="en-US" altLang="en-US" b="1" dirty="0"/>
              <a:t>not in </a:t>
            </a:r>
            <a:r>
              <a:rPr lang="en-US" altLang="en-US" dirty="0"/>
              <a:t>('Mozart', 'Einstein') </a:t>
            </a:r>
          </a:p>
          <a:p>
            <a:pPr>
              <a:buNone/>
            </a:pPr>
            <a:endParaRPr lang="en-US" altLang="en-US" sz="600" dirty="0"/>
          </a:p>
          <a:p>
            <a:pPr defTabSz="686991">
              <a:tabLst>
                <a:tab pos="513160" algn="l"/>
                <a:tab pos="938213" algn="l"/>
              </a:tabLst>
            </a:pPr>
            <a:r>
              <a:rPr lang="en-US" altLang="en-US" dirty="0"/>
              <a:t>Find the total number of (distinct) students who have taken course sections taught by the instructor with </a:t>
            </a:r>
            <a:r>
              <a:rPr lang="en-US" altLang="en-US" i="1" dirty="0"/>
              <a:t>ID </a:t>
            </a:r>
            <a:r>
              <a:rPr lang="en-US" altLang="en-US" dirty="0"/>
              <a:t>10101</a:t>
            </a:r>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dirty="0"/>
          </a:p>
          <a:p>
            <a:pPr defTabSz="686991">
              <a:tabLst>
                <a:tab pos="513160" algn="l"/>
                <a:tab pos="938213" algn="l"/>
              </a:tabLst>
            </a:pPr>
            <a:endParaRPr lang="en-US" altLang="en-US" sz="600" dirty="0"/>
          </a:p>
          <a:p>
            <a:pPr defTabSz="686991">
              <a:tabLst>
                <a:tab pos="513160" algn="l"/>
                <a:tab pos="938213" algn="l"/>
              </a:tabLst>
            </a:pPr>
            <a:r>
              <a:rPr lang="en-US" altLang="en-US" dirty="0"/>
              <a:t>Note: Above query can be written in a much simpler manner.  </a:t>
            </a:r>
            <a:br>
              <a:rPr lang="en-US" altLang="en-US" dirty="0"/>
            </a:br>
            <a:r>
              <a:rPr lang="en-US" altLang="en-US" dirty="0"/>
              <a:t>The formulation above is simply to illustrate SQL features</a:t>
            </a:r>
          </a:p>
          <a:p>
            <a:pPr defTabSz="686991">
              <a:tabLst>
                <a:tab pos="513160" algn="l"/>
                <a:tab pos="938213" algn="l"/>
              </a:tabLst>
            </a:pPr>
            <a:endParaRPr lang="en-US" altLang="en-US" i="1" dirty="0"/>
          </a:p>
        </p:txBody>
      </p:sp>
      <p:sp>
        <p:nvSpPr>
          <p:cNvPr id="50180" name="Text Box 5"/>
          <p:cNvSpPr txBox="1">
            <a:spLocks noChangeArrowheads="1"/>
          </p:cNvSpPr>
          <p:nvPr/>
        </p:nvSpPr>
        <p:spPr bwMode="auto">
          <a:xfrm>
            <a:off x="2495809" y="2483466"/>
            <a:ext cx="4826050" cy="1823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count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distinct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takes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 </a:t>
            </a:r>
            <a:b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semester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year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teaches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teaches</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10101);</a:t>
            </a: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64204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7: High-Level Insert, Update, and Delete Rule</a:t>
            </a:r>
          </a:p>
          <a:p>
            <a:pPr marL="0" indent="0">
              <a:buNone/>
            </a:pPr>
            <a:r>
              <a:rPr lang="en-US" sz="1300" dirty="0"/>
              <a:t>A database must support high-level insertion, </a:t>
            </a:r>
            <a:r>
              <a:rPr lang="en-US" sz="1300" dirty="0" err="1"/>
              <a:t>updation</a:t>
            </a:r>
            <a:r>
              <a:rPr lang="en-US" sz="1300" dirty="0"/>
              <a:t>, and deletion. This must not be limited to a single row, that is, it must also support union, intersection and minus operations to yield sets of data records.</a:t>
            </a:r>
          </a:p>
          <a:p>
            <a:pPr marL="0" indent="0">
              <a:buNone/>
            </a:pPr>
            <a:endParaRPr lang="en-US" sz="1300" dirty="0"/>
          </a:p>
          <a:p>
            <a:pPr marL="0" indent="0">
              <a:buNone/>
            </a:pPr>
            <a:r>
              <a:rPr lang="en-US" sz="1300" dirty="0"/>
              <a:t>Rule 8: Physical Data Independence</a:t>
            </a:r>
          </a:p>
          <a:p>
            <a:pPr marL="0" indent="0">
              <a:buNone/>
            </a:pPr>
            <a:r>
              <a:rPr lang="en-US" sz="1300" dirty="0"/>
              <a:t>The data stored in a database must be independent of the applications that access the database. Any change in the physical structure of a database must not have any impact on how the data is being accessed by external applications.</a:t>
            </a:r>
          </a:p>
          <a:p>
            <a:pPr marL="0" indent="0">
              <a:buNone/>
            </a:pPr>
            <a:endParaRPr lang="en-US" sz="1300" dirty="0"/>
          </a:p>
          <a:p>
            <a:pPr marL="0" indent="0">
              <a:buNone/>
            </a:pPr>
            <a:r>
              <a:rPr lang="en-US" sz="1300" dirty="0"/>
              <a:t>Rule 9: Logical Data Independence</a:t>
            </a:r>
          </a:p>
          <a:p>
            <a:pPr marL="0" indent="0">
              <a:buNone/>
            </a:pPr>
            <a:r>
              <a:rPr lang="en-US" sz="1300" dirty="0"/>
              <a:t>The logical data in a database must be independent of its user’s view (application). Any change in logical data must not affect the applications using it. For example, if two tables are merged or one is split into two different tables, there should be no impact or change on the user application. This is one of the most difficult rule to apply.</a:t>
            </a:r>
          </a:p>
          <a:p>
            <a:pPr marL="0" indent="0">
              <a:buNone/>
            </a:pPr>
            <a:endParaRPr lang="en-US" sz="1300" dirty="0"/>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dirty="0"/>
              <a:t>Rule 10: Integrity Independence</a:t>
            </a:r>
          </a:p>
          <a:p>
            <a:pPr marL="0" indent="0">
              <a:buNone/>
            </a:pPr>
            <a:r>
              <a:rPr lang="en-US" sz="1300" dirty="0"/>
              <a:t>A database must be independent of the application that uses it. All its integrity constraints can be independently modified without the need of any change in the application. This rule makes a database independent of the front-end application and its interface.</a:t>
            </a:r>
          </a:p>
          <a:p>
            <a:pPr marL="0" indent="0">
              <a:buNone/>
            </a:pPr>
            <a:endParaRPr lang="en-US" sz="1300" dirty="0"/>
          </a:p>
          <a:p>
            <a:pPr marL="0" indent="0">
              <a:buNone/>
            </a:pPr>
            <a:r>
              <a:rPr lang="en-US" sz="1300" dirty="0"/>
              <a:t>Rule 11: Distribution Independence</a:t>
            </a:r>
          </a:p>
          <a:p>
            <a:pPr marL="0" indent="0">
              <a:buNone/>
            </a:pPr>
            <a:r>
              <a:rPr lang="en-US" sz="1300" dirty="0"/>
              <a:t>The end-user must not be able to see that the data is distributed over various locations. Users should always get the impression that the data is located at one site only. This rule has been regarded as the foundation of distributed database systems.</a:t>
            </a:r>
          </a:p>
          <a:p>
            <a:pPr marL="0" indent="0">
              <a:buNone/>
            </a:pPr>
            <a:endParaRPr lang="en-US" sz="1300" dirty="0"/>
          </a:p>
          <a:p>
            <a:pPr marL="0" indent="0">
              <a:buNone/>
            </a:pPr>
            <a:r>
              <a:rPr lang="en-US" sz="1300" dirty="0"/>
              <a:t>Rule 12: Non-Subversion Rule</a:t>
            </a:r>
          </a:p>
          <a:p>
            <a:pPr marL="0" indent="0">
              <a:buNone/>
            </a:pPr>
            <a:r>
              <a:rPr lang="en-US" sz="1300" dirty="0"/>
              <a:t>If a system has an interface that provides access to low-level records, then the interface must not be able to subvert the system and bypass security and integrity constraints.</a:t>
            </a:r>
          </a:p>
          <a:p>
            <a:pPr marL="0" indent="0">
              <a:buNone/>
            </a:pPr>
            <a:endParaRPr lang="en-US" sz="1300" dirty="0"/>
          </a:p>
        </p:txBody>
      </p:sp>
    </p:spTree>
    <p:extLst>
      <p:ext uri="{BB962C8B-B14F-4D97-AF65-F5344CB8AC3E}">
        <p14:creationId xmlns:p14="http://schemas.microsoft.com/office/powerpoint/2010/main" val="30897450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a:xfrm>
            <a:off x="1719263" y="1852613"/>
            <a:ext cx="6057900" cy="457200"/>
          </a:xfrm>
        </p:spPr>
        <p:txBody>
          <a:bodyPr/>
          <a:lstStyle/>
          <a:p>
            <a:r>
              <a:rPr lang="en-US" altLang="en-US" dirty="0"/>
              <a:t>Set Comparison</a:t>
            </a:r>
          </a:p>
        </p:txBody>
      </p:sp>
    </p:spTree>
    <p:extLst>
      <p:ext uri="{BB962C8B-B14F-4D97-AF65-F5344CB8AC3E}">
        <p14:creationId xmlns:p14="http://schemas.microsoft.com/office/powerpoint/2010/main" val="38856719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a:xfrm>
            <a:off x="1557338" y="107156"/>
            <a:ext cx="6057900" cy="457200"/>
          </a:xfrm>
        </p:spPr>
        <p:txBody>
          <a:bodyPr/>
          <a:lstStyle/>
          <a:p>
            <a:r>
              <a:rPr lang="en-US" altLang="en-US" dirty="0"/>
              <a:t>Set Comparison – </a:t>
            </a:r>
            <a:r>
              <a:rPr lang="ja-JP" altLang="en-US" dirty="0"/>
              <a:t>“</a:t>
            </a:r>
            <a:r>
              <a:rPr lang="en-US" altLang="ja-JP" dirty="0"/>
              <a:t>some</a:t>
            </a:r>
            <a:r>
              <a:rPr lang="ja-JP" altLang="en-US" dirty="0"/>
              <a:t>”</a:t>
            </a:r>
            <a:r>
              <a:rPr lang="en-US" altLang="ja-JP" dirty="0"/>
              <a:t> Clause</a:t>
            </a:r>
            <a:endParaRPr lang="en-US" altLang="en-US" dirty="0"/>
          </a:p>
        </p:txBody>
      </p:sp>
      <p:sp>
        <p:nvSpPr>
          <p:cNvPr id="51202" name="Rectangle 3"/>
          <p:cNvSpPr>
            <a:spLocks noGrp="1" noChangeArrowheads="1"/>
          </p:cNvSpPr>
          <p:nvPr>
            <p:ph type="body" idx="1"/>
          </p:nvPr>
        </p:nvSpPr>
        <p:spPr>
          <a:xfrm>
            <a:off x="1715610" y="829865"/>
            <a:ext cx="5538179" cy="3151869"/>
          </a:xfrm>
        </p:spPr>
        <p:txBody>
          <a:bodyPr/>
          <a:lstStyle/>
          <a:p>
            <a:pPr defTabSz="686991">
              <a:tabLst>
                <a:tab pos="1372791" algn="l"/>
              </a:tabLst>
            </a:pPr>
            <a:r>
              <a:rPr lang="en-US" altLang="en-US" dirty="0"/>
              <a:t>Find names of instructors with salary greater than that of some (at least one) instructor in the Biology department.</a:t>
            </a:r>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r>
              <a:rPr lang="en-US" altLang="en-US" dirty="0"/>
              <a:t>Same query using &gt; </a:t>
            </a:r>
            <a:r>
              <a:rPr lang="en-US" altLang="en-US" b="1" dirty="0"/>
              <a:t>some</a:t>
            </a:r>
            <a:r>
              <a:rPr lang="en-US" altLang="en-US" dirty="0"/>
              <a:t> clause</a:t>
            </a:r>
          </a:p>
        </p:txBody>
      </p:sp>
      <p:sp>
        <p:nvSpPr>
          <p:cNvPr id="51204" name="Text Box 5"/>
          <p:cNvSpPr txBox="1">
            <a:spLocks noChangeArrowheads="1"/>
          </p:cNvSpPr>
          <p:nvPr/>
        </p:nvSpPr>
        <p:spPr bwMode="auto">
          <a:xfrm>
            <a:off x="2611041" y="2464420"/>
            <a:ext cx="42433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some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
        <p:nvSpPr>
          <p:cNvPr id="51205" name="Text Box 6"/>
          <p:cNvSpPr txBox="1">
            <a:spLocks noChangeArrowheads="1"/>
          </p:cNvSpPr>
          <p:nvPr/>
        </p:nvSpPr>
        <p:spPr bwMode="auto">
          <a:xfrm>
            <a:off x="2607469" y="1354850"/>
            <a:ext cx="39564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S.dept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16876655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ChangeArrowheads="1"/>
          </p:cNvSpPr>
          <p:nvPr>
            <p:ph type="title"/>
          </p:nvPr>
        </p:nvSpPr>
        <p:spPr>
          <a:xfrm>
            <a:off x="1610916" y="109791"/>
            <a:ext cx="6057900" cy="457200"/>
          </a:xfrm>
        </p:spPr>
        <p:txBody>
          <a:bodyPr/>
          <a:lstStyle/>
          <a:p>
            <a:r>
              <a:rPr lang="en-US" altLang="en-US" dirty="0"/>
              <a:t>Definition of  </a:t>
            </a:r>
            <a:r>
              <a:rPr lang="ja-JP" altLang="en-US" dirty="0"/>
              <a:t>“</a:t>
            </a:r>
            <a:r>
              <a:rPr lang="en-US" altLang="ja-JP" dirty="0"/>
              <a:t>some</a:t>
            </a:r>
            <a:r>
              <a:rPr lang="ja-JP" altLang="en-US" dirty="0"/>
              <a:t>”</a:t>
            </a:r>
            <a:r>
              <a:rPr lang="en-US" altLang="ja-JP" dirty="0"/>
              <a:t> Clause</a:t>
            </a:r>
            <a:endParaRPr lang="en-US" altLang="en-US" dirty="0"/>
          </a:p>
        </p:txBody>
      </p:sp>
      <p:sp>
        <p:nvSpPr>
          <p:cNvPr id="52226" name="Rectangle 3"/>
          <p:cNvSpPr>
            <a:spLocks noGrp="1" noChangeArrowheads="1"/>
          </p:cNvSpPr>
          <p:nvPr>
            <p:ph type="body" idx="1"/>
          </p:nvPr>
        </p:nvSpPr>
        <p:spPr>
          <a:xfrm>
            <a:off x="1711149" y="829867"/>
            <a:ext cx="5100637" cy="535781"/>
          </a:xfrm>
        </p:spPr>
        <p:txBody>
          <a:bodyPr/>
          <a:lstStyle/>
          <a:p>
            <a:r>
              <a:rPr lang="en-US" altLang="en-US" dirty="0"/>
              <a:t>F &lt;comp&gt; </a:t>
            </a:r>
            <a:r>
              <a:rPr lang="en-US" altLang="en-US" b="1" dirty="0"/>
              <a:t>some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 </a:t>
            </a:r>
            <a:r>
              <a:rPr lang="en-US" altLang="en-US" dirty="0">
                <a:sym typeface="Symbol" panose="05050102010706020507" pitchFamily="18" charset="2"/>
              </a:rPr>
              <a:t>such that (F &lt;comp&gt; </a:t>
            </a:r>
            <a:r>
              <a:rPr lang="en-US" altLang="en-US" i="1" dirty="0">
                <a:sym typeface="Symbol" panose="05050102010706020507" pitchFamily="18" charset="2"/>
              </a:rPr>
              <a:t>t </a:t>
            </a:r>
            <a:r>
              <a:rPr lang="en-US" altLang="en-US" dirty="0">
                <a:sym typeface="Symbol" panose="05050102010706020507" pitchFamily="18" charset="2"/>
              </a:rPr>
              <a:t>)</a:t>
            </a:r>
            <a:br>
              <a:rPr lang="en-US" altLang="en-US" i="1" dirty="0">
                <a:sym typeface="Symbol" panose="05050102010706020507" pitchFamily="18" charset="2"/>
              </a:rPr>
            </a:br>
            <a:r>
              <a:rPr lang="en-US" altLang="en-US" dirty="0">
                <a:sym typeface="Symbol" panose="05050102010706020507" pitchFamily="18" charset="2"/>
              </a:rPr>
              <a:t>Where &lt;comp&gt; can be:      </a:t>
            </a:r>
            <a:endParaRPr lang="en-US" altLang="en-US" dirty="0"/>
          </a:p>
        </p:txBody>
      </p:sp>
      <p:grpSp>
        <p:nvGrpSpPr>
          <p:cNvPr id="2" name="Group 1"/>
          <p:cNvGrpSpPr>
            <a:grpSpLocks/>
          </p:cNvGrpSpPr>
          <p:nvPr/>
        </p:nvGrpSpPr>
        <p:grpSpPr bwMode="auto">
          <a:xfrm>
            <a:off x="2277666" y="1464469"/>
            <a:ext cx="5854303" cy="3175397"/>
            <a:chOff x="809625" y="1952625"/>
            <a:chExt cx="7805738" cy="4233863"/>
          </a:xfrm>
        </p:grpSpPr>
        <p:grpSp>
          <p:nvGrpSpPr>
            <p:cNvPr id="3" name="Group 4"/>
            <p:cNvGrpSpPr>
              <a:grpSpLocks/>
            </p:cNvGrpSpPr>
            <p:nvPr/>
          </p:nvGrpSpPr>
          <p:grpSpPr bwMode="auto">
            <a:xfrm>
              <a:off x="2105025" y="1952625"/>
              <a:ext cx="457200" cy="1066800"/>
              <a:chOff x="2448" y="1296"/>
              <a:chExt cx="288" cy="960"/>
            </a:xfrm>
          </p:grpSpPr>
          <p:sp>
            <p:nvSpPr>
              <p:cNvPr id="52246"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47"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48"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2229" name="Text Box 8"/>
            <p:cNvSpPr txBox="1">
              <a:spLocks noChangeArrowheads="1"/>
            </p:cNvSpPr>
            <p:nvPr/>
          </p:nvSpPr>
          <p:spPr bwMode="auto">
            <a:xfrm>
              <a:off x="830262" y="2257425"/>
              <a:ext cx="1350961"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30" name="Text Box 9"/>
            <p:cNvSpPr txBox="1">
              <a:spLocks noChangeArrowheads="1"/>
            </p:cNvSpPr>
            <p:nvPr/>
          </p:nvSpPr>
          <p:spPr bwMode="auto">
            <a:xfrm>
              <a:off x="2638425" y="2257425"/>
              <a:ext cx="9144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31" name="Rectangle 10"/>
            <p:cNvSpPr>
              <a:spLocks noChangeArrowheads="1"/>
            </p:cNvSpPr>
            <p:nvPr/>
          </p:nvSpPr>
          <p:spPr bwMode="auto">
            <a:xfrm>
              <a:off x="2105025" y="3118035"/>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2" name="Rectangle 11"/>
            <p:cNvSpPr>
              <a:spLocks noChangeArrowheads="1"/>
            </p:cNvSpPr>
            <p:nvPr/>
          </p:nvSpPr>
          <p:spPr bwMode="auto">
            <a:xfrm>
              <a:off x="2105025" y="3476625"/>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3" name="Rectangle 12"/>
            <p:cNvSpPr>
              <a:spLocks noChangeArrowheads="1"/>
            </p:cNvSpPr>
            <p:nvPr/>
          </p:nvSpPr>
          <p:spPr bwMode="auto">
            <a:xfrm>
              <a:off x="2105025" y="39306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4" name="Text Box 13"/>
            <p:cNvSpPr txBox="1">
              <a:spLocks noChangeArrowheads="1"/>
            </p:cNvSpPr>
            <p:nvPr/>
          </p:nvSpPr>
          <p:spPr bwMode="auto">
            <a:xfrm>
              <a:off x="2638425" y="34163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2235" name="Rectangle 14"/>
            <p:cNvSpPr>
              <a:spLocks noChangeArrowheads="1"/>
            </p:cNvSpPr>
            <p:nvPr/>
          </p:nvSpPr>
          <p:spPr bwMode="auto">
            <a:xfrm>
              <a:off x="2105025" y="42354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6" name="Rectangle 15"/>
            <p:cNvSpPr>
              <a:spLocks noChangeArrowheads="1"/>
            </p:cNvSpPr>
            <p:nvPr/>
          </p:nvSpPr>
          <p:spPr bwMode="auto">
            <a:xfrm>
              <a:off x="2105025" y="47720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7" name="Rectangle 16"/>
            <p:cNvSpPr>
              <a:spLocks noChangeArrowheads="1"/>
            </p:cNvSpPr>
            <p:nvPr/>
          </p:nvSpPr>
          <p:spPr bwMode="auto">
            <a:xfrm>
              <a:off x="2105025" y="5076825"/>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8" name="Text Box 17"/>
            <p:cNvSpPr txBox="1">
              <a:spLocks noChangeArrowheads="1"/>
            </p:cNvSpPr>
            <p:nvPr/>
          </p:nvSpPr>
          <p:spPr bwMode="auto">
            <a:xfrm>
              <a:off x="809625" y="5000625"/>
              <a:ext cx="14478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p>
          </p:txBody>
        </p:sp>
        <p:sp>
          <p:nvSpPr>
            <p:cNvPr id="52239" name="Text Box 18"/>
            <p:cNvSpPr txBox="1">
              <a:spLocks noChangeArrowheads="1"/>
            </p:cNvSpPr>
            <p:nvPr/>
          </p:nvSpPr>
          <p:spPr bwMode="auto">
            <a:xfrm>
              <a:off x="2638425" y="5000625"/>
              <a:ext cx="25146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0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5)</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2240" name="Text Box 19"/>
            <p:cNvSpPr txBox="1">
              <a:spLocks noChangeArrowheads="1"/>
            </p:cNvSpPr>
            <p:nvPr/>
          </p:nvSpPr>
          <p:spPr bwMode="auto">
            <a:xfrm>
              <a:off x="3738563" y="2486025"/>
              <a:ext cx="48768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(read:  5 &lt; some tuple in the relation) </a:t>
              </a:r>
            </a:p>
          </p:txBody>
        </p:sp>
        <p:sp>
          <p:nvSpPr>
            <p:cNvPr id="52241" name="Text Box 20"/>
            <p:cNvSpPr txBox="1">
              <a:spLocks noChangeArrowheads="1"/>
            </p:cNvSpPr>
            <p:nvPr/>
          </p:nvSpPr>
          <p:spPr bwMode="auto">
            <a:xfrm>
              <a:off x="844550" y="3402013"/>
              <a:ext cx="1377949"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2" name="Text Box 21"/>
            <p:cNvSpPr txBox="1">
              <a:spLocks noChangeArrowheads="1"/>
            </p:cNvSpPr>
            <p:nvPr/>
          </p:nvSpPr>
          <p:spPr bwMode="auto">
            <a:xfrm>
              <a:off x="2638425" y="4159251"/>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43" name="Text Box 22"/>
            <p:cNvSpPr txBox="1">
              <a:spLocks noChangeArrowheads="1"/>
            </p:cNvSpPr>
            <p:nvPr/>
          </p:nvSpPr>
          <p:spPr bwMode="auto">
            <a:xfrm>
              <a:off x="885825" y="4162425"/>
              <a:ext cx="15240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4" name="Rectangle 23"/>
            <p:cNvSpPr>
              <a:spLocks noChangeArrowheads="1"/>
            </p:cNvSpPr>
            <p:nvPr/>
          </p:nvSpPr>
          <p:spPr bwMode="auto">
            <a:xfrm>
              <a:off x="823913" y="5472113"/>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endPar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endParaRPr>
            </a:p>
          </p:txBody>
        </p:sp>
        <p:sp>
          <p:nvSpPr>
            <p:cNvPr id="52245" name="Line 24"/>
            <p:cNvSpPr>
              <a:spLocks noChangeShapeType="1"/>
            </p:cNvSpPr>
            <p:nvPr/>
          </p:nvSpPr>
          <p:spPr bwMode="auto">
            <a:xfrm flipH="1">
              <a:off x="2919413" y="5840413"/>
              <a:ext cx="122237" cy="2794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4683930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7490" name="Rectangle 2"/>
          <p:cNvSpPr>
            <a:spLocks noGrp="1" noChangeArrowheads="1"/>
          </p:cNvSpPr>
          <p:nvPr>
            <p:ph type="title"/>
          </p:nvPr>
        </p:nvSpPr>
        <p:spPr/>
        <p:txBody>
          <a:bodyPr/>
          <a:lstStyle/>
          <a:p>
            <a:r>
              <a:rPr lang="en-US" altLang="en-US" dirty="0"/>
              <a:t>Set Comparison – </a:t>
            </a:r>
            <a:r>
              <a:rPr lang="ja-JP" altLang="en-US" dirty="0"/>
              <a:t>“</a:t>
            </a:r>
            <a:r>
              <a:rPr lang="en-US" altLang="ja-JP" dirty="0"/>
              <a:t>all</a:t>
            </a:r>
            <a:r>
              <a:rPr lang="ja-JP" altLang="en-US" dirty="0"/>
              <a:t>”</a:t>
            </a:r>
            <a:r>
              <a:rPr lang="en-US" altLang="ja-JP" dirty="0"/>
              <a:t> Clause</a:t>
            </a:r>
            <a:endParaRPr lang="en-US" altLang="en-US" dirty="0"/>
          </a:p>
        </p:txBody>
      </p:sp>
      <p:sp>
        <p:nvSpPr>
          <p:cNvPr id="53250" name="Rectangle 3"/>
          <p:cNvSpPr>
            <a:spLocks noGrp="1" noChangeArrowheads="1"/>
          </p:cNvSpPr>
          <p:nvPr>
            <p:ph type="body" idx="1"/>
          </p:nvPr>
        </p:nvSpPr>
        <p:spPr>
          <a:xfrm>
            <a:off x="1719263" y="831057"/>
            <a:ext cx="5760529" cy="549688"/>
          </a:xfrm>
        </p:spPr>
        <p:txBody>
          <a:bodyPr/>
          <a:lstStyle/>
          <a:p>
            <a:pPr>
              <a:tabLst>
                <a:tab pos="1027510" algn="l"/>
                <a:tab pos="1372791" algn="l"/>
              </a:tabLst>
            </a:pPr>
            <a:r>
              <a:rPr lang="en-US" altLang="en-US" dirty="0"/>
              <a:t>Find the names of all instructors whose salary is greater than the salary of all instructors in the Biology department.</a:t>
            </a:r>
          </a:p>
        </p:txBody>
      </p:sp>
      <p:sp>
        <p:nvSpPr>
          <p:cNvPr id="53251" name="Text Box 4"/>
          <p:cNvSpPr txBox="1">
            <a:spLocks noChangeArrowheads="1"/>
          </p:cNvSpPr>
          <p:nvPr/>
        </p:nvSpPr>
        <p:spPr bwMode="auto">
          <a:xfrm>
            <a:off x="2547986" y="1332740"/>
            <a:ext cx="3763565" cy="1073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all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34560408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p:txBody>
          <a:bodyPr/>
          <a:lstStyle/>
          <a:p>
            <a:r>
              <a:rPr lang="en-US" altLang="en-US" dirty="0"/>
              <a:t>Definition of </a:t>
            </a:r>
            <a:r>
              <a:rPr lang="ja-JP" altLang="en-US" dirty="0"/>
              <a:t>“</a:t>
            </a:r>
            <a:r>
              <a:rPr lang="en-US" altLang="ja-JP" dirty="0"/>
              <a:t>all</a:t>
            </a:r>
            <a:r>
              <a:rPr lang="ja-JP" altLang="en-US" dirty="0"/>
              <a:t>”</a:t>
            </a:r>
            <a:r>
              <a:rPr lang="en-US" altLang="ja-JP" dirty="0"/>
              <a:t> Clause</a:t>
            </a:r>
            <a:endParaRPr lang="en-US" altLang="en-US" dirty="0"/>
          </a:p>
        </p:txBody>
      </p:sp>
      <p:sp>
        <p:nvSpPr>
          <p:cNvPr id="54274" name="Rectangle 3"/>
          <p:cNvSpPr>
            <a:spLocks noGrp="1" noChangeArrowheads="1"/>
          </p:cNvSpPr>
          <p:nvPr>
            <p:ph type="body" idx="1"/>
          </p:nvPr>
        </p:nvSpPr>
        <p:spPr>
          <a:xfrm>
            <a:off x="1719263" y="841773"/>
            <a:ext cx="5020866" cy="286940"/>
          </a:xfrm>
        </p:spPr>
        <p:txBody>
          <a:bodyPr vert="horz" wrap="square" lIns="67866" tIns="33338" rIns="67866" bIns="33338" numCol="1" anchor="t" anchorCtr="0" compatLnSpc="1">
            <a:prstTxWarp prst="textNoShape">
              <a:avLst/>
            </a:prstTxWarp>
          </a:bodyPr>
          <a:lstStyle/>
          <a:p>
            <a:r>
              <a:rPr lang="en-US" altLang="en-US" dirty="0"/>
              <a:t>F &lt;comp&gt; </a:t>
            </a:r>
            <a:r>
              <a:rPr lang="en-US" altLang="en-US" b="1" dirty="0"/>
              <a:t>all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 (F &lt;comp&gt; </a:t>
            </a:r>
            <a:r>
              <a:rPr lang="en-US" altLang="en-US" i="1" dirty="0">
                <a:sym typeface="Symbol" panose="05050102010706020507" pitchFamily="18" charset="2"/>
              </a:rPr>
              <a:t>t)</a:t>
            </a:r>
            <a:endParaRPr lang="en-US" altLang="en-US" dirty="0"/>
          </a:p>
        </p:txBody>
      </p:sp>
      <p:grpSp>
        <p:nvGrpSpPr>
          <p:cNvPr id="2" name="Group 1"/>
          <p:cNvGrpSpPr>
            <a:grpSpLocks/>
          </p:cNvGrpSpPr>
          <p:nvPr/>
        </p:nvGrpSpPr>
        <p:grpSpPr bwMode="auto">
          <a:xfrm>
            <a:off x="2166937" y="1314451"/>
            <a:ext cx="5100638" cy="3164681"/>
            <a:chOff x="1238250" y="1752600"/>
            <a:chExt cx="6800850" cy="4219575"/>
          </a:xfrm>
        </p:grpSpPr>
        <p:grpSp>
          <p:nvGrpSpPr>
            <p:cNvPr id="3" name="Group 4"/>
            <p:cNvGrpSpPr>
              <a:grpSpLocks/>
            </p:cNvGrpSpPr>
            <p:nvPr/>
          </p:nvGrpSpPr>
          <p:grpSpPr bwMode="auto">
            <a:xfrm>
              <a:off x="2619375" y="1752600"/>
              <a:ext cx="457200" cy="1066800"/>
              <a:chOff x="2448" y="1296"/>
              <a:chExt cx="288" cy="960"/>
            </a:xfrm>
          </p:grpSpPr>
          <p:sp>
            <p:nvSpPr>
              <p:cNvPr id="54293"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4294"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95"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4277" name="Text Box 8"/>
            <p:cNvSpPr txBox="1">
              <a:spLocks noChangeArrowheads="1"/>
            </p:cNvSpPr>
            <p:nvPr/>
          </p:nvSpPr>
          <p:spPr bwMode="auto">
            <a:xfrm>
              <a:off x="1593850"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78" name="Text Box 9"/>
            <p:cNvSpPr txBox="1">
              <a:spLocks noChangeArrowheads="1"/>
            </p:cNvSpPr>
            <p:nvPr/>
          </p:nvSpPr>
          <p:spPr bwMode="auto">
            <a:xfrm>
              <a:off x="3152775"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79" name="Rectangle 10"/>
            <p:cNvSpPr>
              <a:spLocks noChangeArrowheads="1"/>
            </p:cNvSpPr>
            <p:nvPr/>
          </p:nvSpPr>
          <p:spPr bwMode="auto">
            <a:xfrm>
              <a:off x="2619375" y="2971800"/>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0" name="Rectangle 11"/>
            <p:cNvSpPr>
              <a:spLocks noChangeArrowheads="1"/>
            </p:cNvSpPr>
            <p:nvPr/>
          </p:nvSpPr>
          <p:spPr bwMode="auto">
            <a:xfrm>
              <a:off x="2619375" y="3276600"/>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10</a:t>
              </a:r>
            </a:p>
          </p:txBody>
        </p:sp>
        <p:sp>
          <p:nvSpPr>
            <p:cNvPr id="54281" name="Rectangle 12"/>
            <p:cNvSpPr>
              <a:spLocks noChangeArrowheads="1"/>
            </p:cNvSpPr>
            <p:nvPr/>
          </p:nvSpPr>
          <p:spPr bwMode="auto">
            <a:xfrm>
              <a:off x="2619375" y="37306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2" name="Text Box 13"/>
            <p:cNvSpPr txBox="1">
              <a:spLocks noChangeArrowheads="1"/>
            </p:cNvSpPr>
            <p:nvPr/>
          </p:nvSpPr>
          <p:spPr bwMode="auto">
            <a:xfrm>
              <a:off x="3152775" y="32162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4283" name="Rectangle 14"/>
            <p:cNvSpPr>
              <a:spLocks noChangeArrowheads="1"/>
            </p:cNvSpPr>
            <p:nvPr/>
          </p:nvSpPr>
          <p:spPr bwMode="auto">
            <a:xfrm>
              <a:off x="2619375" y="40354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84" name="Rectangle 15"/>
            <p:cNvSpPr>
              <a:spLocks noChangeArrowheads="1"/>
            </p:cNvSpPr>
            <p:nvPr/>
          </p:nvSpPr>
          <p:spPr bwMode="auto">
            <a:xfrm>
              <a:off x="2619375" y="457200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5" name="Rectangle 16"/>
            <p:cNvSpPr>
              <a:spLocks noChangeArrowheads="1"/>
            </p:cNvSpPr>
            <p:nvPr/>
          </p:nvSpPr>
          <p:spPr bwMode="auto">
            <a:xfrm>
              <a:off x="2619375" y="4876800"/>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6" name="Text Box 17"/>
            <p:cNvSpPr txBox="1">
              <a:spLocks noChangeArrowheads="1"/>
            </p:cNvSpPr>
            <p:nvPr/>
          </p:nvSpPr>
          <p:spPr bwMode="auto">
            <a:xfrm>
              <a:off x="1704975" y="4800600"/>
              <a:ext cx="16764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p>
          </p:txBody>
        </p:sp>
        <p:sp>
          <p:nvSpPr>
            <p:cNvPr id="54287" name="Text Box 18"/>
            <p:cNvSpPr txBox="1">
              <a:spLocks noChangeArrowheads="1"/>
            </p:cNvSpPr>
            <p:nvPr/>
          </p:nvSpPr>
          <p:spPr bwMode="auto">
            <a:xfrm>
              <a:off x="3163888" y="4786314"/>
              <a:ext cx="457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4 and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 6)</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4288" name="Text Box 19"/>
            <p:cNvSpPr txBox="1">
              <a:spLocks noChangeArrowheads="1"/>
            </p:cNvSpPr>
            <p:nvPr/>
          </p:nvSpPr>
          <p:spPr bwMode="auto">
            <a:xfrm>
              <a:off x="1651001" y="32289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89" name="Text Box 20"/>
            <p:cNvSpPr txBox="1">
              <a:spLocks noChangeArrowheads="1"/>
            </p:cNvSpPr>
            <p:nvPr/>
          </p:nvSpPr>
          <p:spPr bwMode="auto">
            <a:xfrm>
              <a:off x="3152775" y="3959226"/>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90" name="Text Box 21"/>
            <p:cNvSpPr txBox="1">
              <a:spLocks noChangeArrowheads="1"/>
            </p:cNvSpPr>
            <p:nvPr/>
          </p:nvSpPr>
          <p:spPr bwMode="auto">
            <a:xfrm>
              <a:off x="1704975" y="3962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91" name="Rectangle 22"/>
            <p:cNvSpPr>
              <a:spLocks noChangeArrowheads="1"/>
            </p:cNvSpPr>
            <p:nvPr/>
          </p:nvSpPr>
          <p:spPr bwMode="auto">
            <a:xfrm>
              <a:off x="1238250" y="5257800"/>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p:txBody>
        </p:sp>
        <p:sp>
          <p:nvSpPr>
            <p:cNvPr id="54292" name="Line 23"/>
            <p:cNvSpPr>
              <a:spLocks noChangeShapeType="1"/>
            </p:cNvSpPr>
            <p:nvPr/>
          </p:nvSpPr>
          <p:spPr bwMode="auto">
            <a:xfrm flipH="1">
              <a:off x="3016250" y="5603875"/>
              <a:ext cx="109538" cy="228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88741739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Rectangle 2"/>
          <p:cNvSpPr>
            <a:spLocks noGrp="1" noChangeArrowheads="1"/>
          </p:cNvSpPr>
          <p:nvPr>
            <p:ph type="title"/>
          </p:nvPr>
        </p:nvSpPr>
        <p:spPr/>
        <p:txBody>
          <a:bodyPr/>
          <a:lstStyle/>
          <a:p>
            <a:r>
              <a:rPr lang="en-US" altLang="en-US" dirty="0"/>
              <a:t>Test for Empty Relations</a:t>
            </a:r>
          </a:p>
        </p:txBody>
      </p:sp>
      <p:sp>
        <p:nvSpPr>
          <p:cNvPr id="55298" name="Rectangle 3"/>
          <p:cNvSpPr>
            <a:spLocks noGrp="1" noChangeArrowheads="1"/>
          </p:cNvSpPr>
          <p:nvPr>
            <p:ph type="body" idx="1"/>
          </p:nvPr>
        </p:nvSpPr>
        <p:spPr>
          <a:xfrm>
            <a:off x="1719263" y="829866"/>
            <a:ext cx="5702469" cy="2087070"/>
          </a:xfrm>
        </p:spPr>
        <p:txBody>
          <a:bodyPr/>
          <a:lstStyle/>
          <a:p>
            <a:r>
              <a:rPr lang="en-US" altLang="en-US" dirty="0"/>
              <a:t>The </a:t>
            </a:r>
            <a:r>
              <a:rPr lang="en-US" altLang="en-US" b="1" dirty="0"/>
              <a:t>exists</a:t>
            </a:r>
            <a:r>
              <a:rPr lang="en-US" altLang="en-US" dirty="0"/>
              <a:t> construct returns the value </a:t>
            </a:r>
            <a:r>
              <a:rPr lang="en-US" altLang="en-US" b="1" dirty="0"/>
              <a:t>true</a:t>
            </a:r>
            <a:r>
              <a:rPr lang="en-US" altLang="en-US" dirty="0"/>
              <a:t> if the argument subquery is nonempty.</a:t>
            </a:r>
          </a:p>
          <a:p>
            <a:r>
              <a:rPr lang="en-US" altLang="en-US" b="1" dirty="0"/>
              <a:t>exists </a:t>
            </a:r>
            <a:r>
              <a:rPr lang="en-US" altLang="en-US" i="1" dirty="0"/>
              <a:t> 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endParaRPr lang="en-US" altLang="en-US" dirty="0">
              <a:sym typeface="Symbol" panose="05050102010706020507" pitchFamily="18" charset="2"/>
            </a:endParaRPr>
          </a:p>
          <a:p>
            <a:r>
              <a:rPr lang="en-US" altLang="en-US" b="1" dirty="0">
                <a:sym typeface="Symbol" panose="05050102010706020507" pitchFamily="18" charset="2"/>
              </a:rPr>
              <a:t>not exists </a:t>
            </a:r>
            <a:r>
              <a:rPr lang="en-US" altLang="en-US" i="1" dirty="0"/>
              <a:t>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p>
        </p:txBody>
      </p:sp>
    </p:spTree>
    <p:extLst>
      <p:ext uri="{BB962C8B-B14F-4D97-AF65-F5344CB8AC3E}">
        <p14:creationId xmlns:p14="http://schemas.microsoft.com/office/powerpoint/2010/main" val="39922984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Rectangle 2"/>
          <p:cNvSpPr>
            <a:spLocks noGrp="1" noChangeArrowheads="1"/>
          </p:cNvSpPr>
          <p:nvPr>
            <p:ph type="title"/>
          </p:nvPr>
        </p:nvSpPr>
        <p:spPr/>
        <p:txBody>
          <a:bodyPr/>
          <a:lstStyle/>
          <a:p>
            <a:r>
              <a:rPr lang="en-US" altLang="en-US" dirty="0"/>
              <a:t>Use of </a:t>
            </a:r>
            <a:r>
              <a:rPr lang="ja-JP" altLang="en-US" dirty="0"/>
              <a:t>“</a:t>
            </a:r>
            <a:r>
              <a:rPr lang="en-US" altLang="ja-JP" dirty="0"/>
              <a:t>exists</a:t>
            </a:r>
            <a:r>
              <a:rPr lang="ja-JP" altLang="en-US" dirty="0"/>
              <a:t>”</a:t>
            </a:r>
            <a:r>
              <a:rPr lang="en-US" altLang="ja-JP" dirty="0"/>
              <a:t> Clause</a:t>
            </a:r>
            <a:endParaRPr lang="en-US" altLang="en-US" dirty="0"/>
          </a:p>
        </p:txBody>
      </p:sp>
      <p:sp>
        <p:nvSpPr>
          <p:cNvPr id="56322" name="Rectangle 3"/>
          <p:cNvSpPr>
            <a:spLocks noGrp="1" noChangeArrowheads="1"/>
          </p:cNvSpPr>
          <p:nvPr>
            <p:ph type="body" idx="1"/>
          </p:nvPr>
        </p:nvSpPr>
        <p:spPr>
          <a:xfrm>
            <a:off x="1719263" y="820342"/>
            <a:ext cx="5888773" cy="3677840"/>
          </a:xfrm>
        </p:spPr>
        <p:txBody>
          <a:bodyPr/>
          <a:lstStyle/>
          <a:p>
            <a:r>
              <a:rPr lang="en-US" altLang="en-US" dirty="0"/>
              <a:t>Yet another way of specifying the query “Find all courses taught in both the Fall 2017 semester and in the Spring 2018 semester”</a:t>
            </a:r>
          </a:p>
          <a:p>
            <a:pPr>
              <a:buFont typeface="Monotype Sorts" charset="2"/>
              <a:buNone/>
            </a:pPr>
            <a:r>
              <a:rPr lang="en-US" altLang="en-US" b="1" dirty="0"/>
              <a:t>	   select </a:t>
            </a:r>
            <a:r>
              <a:rPr lang="en-US" altLang="en-US" i="1" dirty="0"/>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S</a:t>
            </a:r>
            <a:br>
              <a:rPr lang="en-US" altLang="en-US" i="1" dirty="0"/>
            </a:br>
            <a:r>
              <a:rPr lang="en-US" altLang="en-US" i="1" dirty="0"/>
              <a:t>   </a:t>
            </a:r>
            <a:r>
              <a:rPr lang="en-US" altLang="en-US" b="1" dirty="0"/>
              <a:t>where </a:t>
            </a:r>
            <a:r>
              <a:rPr lang="en-US" altLang="en-US" i="1" dirty="0"/>
              <a:t>semester </a:t>
            </a:r>
            <a:r>
              <a:rPr lang="en-US" altLang="en-US" dirty="0"/>
              <a:t>= 'Fall' </a:t>
            </a:r>
            <a:r>
              <a:rPr lang="en-US" altLang="en-US" b="1" dirty="0"/>
              <a:t>and </a:t>
            </a:r>
            <a:r>
              <a:rPr lang="en-US" altLang="en-US" i="1" dirty="0"/>
              <a:t>year </a:t>
            </a:r>
            <a:r>
              <a:rPr lang="en-US" altLang="en-US" dirty="0"/>
              <a:t>= 2017 </a:t>
            </a:r>
            <a:r>
              <a:rPr lang="en-US" altLang="en-US" b="1" dirty="0"/>
              <a:t>and </a:t>
            </a:r>
            <a:br>
              <a:rPr lang="en-US" altLang="en-US" b="1" dirty="0"/>
            </a:br>
            <a:r>
              <a:rPr lang="en-US" altLang="en-US" b="1" dirty="0"/>
              <a:t>               exists  </a:t>
            </a:r>
            <a:r>
              <a:rPr lang="en-US" altLang="en-US" dirty="0"/>
              <a:t>(</a:t>
            </a:r>
            <a:r>
              <a:rPr lang="en-US" altLang="en-US" b="1" dirty="0"/>
              <a:t>select </a:t>
            </a:r>
            <a:r>
              <a:rPr lang="en-US" altLang="en-US" dirty="0"/>
              <a:t>*</a:t>
            </a:r>
            <a:br>
              <a:rPr lang="en-US" altLang="en-US" dirty="0"/>
            </a:br>
            <a:r>
              <a:rPr lang="en-US" altLang="en-US" dirty="0"/>
              <a:t>                            </a:t>
            </a:r>
            <a:r>
              <a:rPr lang="en-US" altLang="en-US" b="1" dirty="0"/>
              <a:t>from </a:t>
            </a:r>
            <a:r>
              <a:rPr lang="en-US" altLang="en-US" i="1" dirty="0"/>
              <a:t>section </a:t>
            </a:r>
            <a:r>
              <a:rPr lang="en-US" altLang="en-US" b="1" dirty="0"/>
              <a:t>as </a:t>
            </a:r>
            <a:r>
              <a:rPr lang="en-US" altLang="en-US" i="1" dirty="0"/>
              <a:t>T</a:t>
            </a:r>
            <a:br>
              <a:rPr lang="en-US" altLang="en-US" i="1" dirty="0"/>
            </a:br>
            <a:r>
              <a:rPr lang="en-US" altLang="en-US" i="1" dirty="0"/>
              <a:t>                            </a:t>
            </a:r>
            <a:r>
              <a:rPr lang="en-US" altLang="en-US" b="1" dirty="0"/>
              <a:t>where </a:t>
            </a:r>
            <a:r>
              <a:rPr lang="en-US" altLang="en-US" i="1" dirty="0"/>
              <a:t>semester </a:t>
            </a:r>
            <a:r>
              <a:rPr lang="en-US" altLang="en-US" dirty="0"/>
              <a:t>= 'Spring' </a:t>
            </a:r>
            <a:r>
              <a:rPr lang="en-US" altLang="en-US" b="1" dirty="0"/>
              <a:t>and </a:t>
            </a:r>
            <a:r>
              <a:rPr lang="en-US" altLang="en-US" i="1" dirty="0"/>
              <a:t>year</a:t>
            </a:r>
            <a:r>
              <a:rPr lang="en-US" altLang="en-US" dirty="0"/>
              <a:t>= 2018 </a:t>
            </a:r>
            <a:br>
              <a:rPr lang="en-US" altLang="en-US" dirty="0"/>
            </a:br>
            <a:r>
              <a:rPr lang="en-US" altLang="en-US" dirty="0"/>
              <a:t>                                        </a:t>
            </a:r>
            <a:r>
              <a:rPr lang="en-US" altLang="en-US" b="1" dirty="0"/>
              <a:t>and </a:t>
            </a:r>
            <a:r>
              <a:rPr lang="en-US" altLang="en-US" i="1" dirty="0"/>
              <a:t>S</a:t>
            </a:r>
            <a:r>
              <a:rPr lang="en-US" altLang="en-US" dirty="0"/>
              <a:t>.</a:t>
            </a:r>
            <a:r>
              <a:rPr lang="en-US" altLang="en-US" i="1" dirty="0"/>
              <a:t>course_id </a:t>
            </a:r>
            <a:r>
              <a:rPr lang="en-US" altLang="en-US" dirty="0"/>
              <a:t>= </a:t>
            </a:r>
            <a:r>
              <a:rPr lang="en-US" altLang="en-US" i="1" dirty="0"/>
              <a:t>T</a:t>
            </a:r>
            <a:r>
              <a:rPr lang="en-US" altLang="en-US" dirty="0"/>
              <a:t>.</a:t>
            </a:r>
            <a:r>
              <a:rPr lang="en-US" altLang="en-US" i="1" dirty="0"/>
              <a:t>course_id</a:t>
            </a:r>
            <a:r>
              <a:rPr lang="en-US" altLang="en-US" dirty="0"/>
              <a:t>);</a:t>
            </a:r>
          </a:p>
          <a:p>
            <a:pPr>
              <a:buFont typeface="Monotype Sorts" charset="2"/>
              <a:buNone/>
            </a:pPr>
            <a:r>
              <a:rPr lang="en-US" altLang="en-US" sz="600" dirty="0"/>
              <a:t> </a:t>
            </a:r>
          </a:p>
          <a:p>
            <a:r>
              <a:rPr lang="en-US" altLang="en-US" b="1" dirty="0">
                <a:solidFill>
                  <a:srgbClr val="002060"/>
                </a:solidFill>
              </a:rPr>
              <a:t>Correlation name</a:t>
            </a:r>
            <a:r>
              <a:rPr lang="en-US" altLang="en-US" dirty="0"/>
              <a:t> – variable S  in the outer query</a:t>
            </a:r>
            <a:endParaRPr lang="en-US" altLang="en-US" b="1" dirty="0">
              <a:solidFill>
                <a:srgbClr val="000099"/>
              </a:solidFill>
            </a:endParaRPr>
          </a:p>
          <a:p>
            <a:r>
              <a:rPr lang="en-US" altLang="en-US" b="1" dirty="0">
                <a:solidFill>
                  <a:srgbClr val="002060"/>
                </a:solidFill>
              </a:rPr>
              <a:t>Correlated subquery </a:t>
            </a:r>
            <a:r>
              <a:rPr lang="en-US" altLang="en-US" dirty="0"/>
              <a:t>– the inner query</a:t>
            </a:r>
          </a:p>
          <a:p>
            <a:pPr>
              <a:buFont typeface="Monotype Sorts" charset="2"/>
              <a:buNone/>
            </a:pPr>
            <a:endParaRPr lang="en-US" altLang="en-US" b="1" dirty="0">
              <a:solidFill>
                <a:srgbClr val="000099"/>
              </a:solidFill>
            </a:endParaRPr>
          </a:p>
        </p:txBody>
      </p:sp>
    </p:spTree>
    <p:extLst>
      <p:ext uri="{BB962C8B-B14F-4D97-AF65-F5344CB8AC3E}">
        <p14:creationId xmlns:p14="http://schemas.microsoft.com/office/powerpoint/2010/main" val="39782288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54658" name="Rectangle 2"/>
          <p:cNvSpPr>
            <a:spLocks noGrp="1" noChangeArrowheads="1"/>
          </p:cNvSpPr>
          <p:nvPr>
            <p:ph type="title"/>
          </p:nvPr>
        </p:nvSpPr>
        <p:spPr/>
        <p:txBody>
          <a:bodyPr/>
          <a:lstStyle/>
          <a:p>
            <a:r>
              <a:rPr lang="en-US" altLang="en-US" dirty="0"/>
              <a:t>Use of </a:t>
            </a:r>
            <a:r>
              <a:rPr lang="ja-JP" altLang="en-US" dirty="0"/>
              <a:t>“</a:t>
            </a:r>
            <a:r>
              <a:rPr lang="en-US" altLang="ja-JP" dirty="0"/>
              <a:t>not exists</a:t>
            </a:r>
            <a:r>
              <a:rPr lang="ja-JP" altLang="en-US" dirty="0"/>
              <a:t>”</a:t>
            </a:r>
            <a:r>
              <a:rPr lang="en-US" altLang="ja-JP" dirty="0"/>
              <a:t> Clause</a:t>
            </a:r>
            <a:endParaRPr lang="en-US" altLang="en-US" dirty="0"/>
          </a:p>
        </p:txBody>
      </p:sp>
      <p:sp>
        <p:nvSpPr>
          <p:cNvPr id="57346" name="Rectangle 3"/>
          <p:cNvSpPr>
            <a:spLocks noGrp="1" noChangeArrowheads="1"/>
          </p:cNvSpPr>
          <p:nvPr>
            <p:ph type="body" idx="1"/>
          </p:nvPr>
        </p:nvSpPr>
        <p:spPr>
          <a:xfrm>
            <a:off x="1719263" y="829866"/>
            <a:ext cx="5677827" cy="3458943"/>
          </a:xfrm>
        </p:spPr>
        <p:txBody>
          <a:bodyPr/>
          <a:lstStyle/>
          <a:p>
            <a:pPr>
              <a:tabLst>
                <a:tab pos="346472" algn="l"/>
                <a:tab pos="770335" algn="l"/>
                <a:tab pos="1160860" algn="l"/>
              </a:tabLst>
            </a:pPr>
            <a:r>
              <a:rPr lang="en-US" altLang="en-US" dirty="0"/>
              <a:t>Find all students who have taken all courses offered in the Biology department.</a:t>
            </a:r>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r>
              <a:rPr lang="en-US" altLang="en-US" dirty="0"/>
              <a:t>Note that X – Y = Ø   </a:t>
            </a:r>
            <a:r>
              <a:rPr lang="en-US" altLang="en-US" dirty="0">
                <a:sym typeface="Symbol" panose="05050102010706020507" pitchFamily="18" charset="2"/>
              </a:rPr>
              <a:t>   X Y</a:t>
            </a:r>
            <a:endParaRPr lang="en-US" altLang="en-US" dirty="0"/>
          </a:p>
          <a:p>
            <a:pPr>
              <a:tabLst>
                <a:tab pos="346472" algn="l"/>
                <a:tab pos="770335" algn="l"/>
                <a:tab pos="1160860" algn="l"/>
              </a:tabLst>
            </a:pPr>
            <a:r>
              <a:rPr lang="en-US" altLang="en-US" dirty="0">
                <a:sym typeface="Symbol" panose="05050102010706020507" pitchFamily="18" charset="2"/>
              </a:rPr>
              <a:t>Note: Cannot write this query using = all and its variants</a:t>
            </a:r>
            <a:endParaRPr lang="en-US" altLang="en-US" dirty="0"/>
          </a:p>
        </p:txBody>
      </p:sp>
      <p:sp>
        <p:nvSpPr>
          <p:cNvPr id="57347" name="Text Box 4"/>
          <p:cNvSpPr txBox="1">
            <a:spLocks noChangeArrowheads="1"/>
          </p:cNvSpPr>
          <p:nvPr/>
        </p:nvSpPr>
        <p:spPr bwMode="auto">
          <a:xfrm>
            <a:off x="2445375" y="1339025"/>
            <a:ext cx="5125857" cy="2712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student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not exists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course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except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takes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214313" marR="0" lvl="0" indent="0" algn="l" defTabSz="685800" rtl="0" eaLnBrk="0" fontAlgn="base" latinLnBrk="0" hangingPunct="0">
              <a:lnSpc>
                <a:spcPct val="100000"/>
              </a:lnSpc>
              <a:spcBef>
                <a:spcPct val="0"/>
              </a:spcBef>
              <a:spcAft>
                <a:spcPct val="0"/>
              </a:spcAft>
              <a:buClr>
                <a:srgbClr val="FF9933"/>
              </a:buClr>
              <a:buSzPct val="110000"/>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First nested query lists all courses offered in Biology</a:t>
            </a: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Second nested query lists all courses a particular student took</a:t>
            </a:r>
          </a:p>
          <a:p>
            <a:pPr marL="214313" marR="0" lvl="0" indent="0" algn="l" defTabSz="685800" rtl="0" eaLnBrk="0" fontAlgn="base" latinLnBrk="0" hangingPunct="0">
              <a:lnSpc>
                <a:spcPct val="100000"/>
              </a:lnSpc>
              <a:spcBef>
                <a:spcPct val="0"/>
              </a:spcBef>
              <a:spcAft>
                <a:spcPct val="0"/>
              </a:spcAft>
              <a:buClr>
                <a:srgbClr val="FF9933"/>
              </a:buClr>
              <a:buSzPct val="90000"/>
              <a:buFontTx/>
              <a:buNone/>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29324016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Rectangle 2"/>
          <p:cNvSpPr>
            <a:spLocks noGrp="1" noChangeArrowheads="1"/>
          </p:cNvSpPr>
          <p:nvPr>
            <p:ph type="title"/>
          </p:nvPr>
        </p:nvSpPr>
        <p:spPr>
          <a:xfrm>
            <a:off x="1728788" y="114300"/>
            <a:ext cx="6057900" cy="457200"/>
          </a:xfrm>
        </p:spPr>
        <p:txBody>
          <a:bodyPr/>
          <a:lstStyle/>
          <a:p>
            <a:r>
              <a:rPr lang="en-US" altLang="en-US" dirty="0"/>
              <a:t>Test for Absence of Duplicate Tuples</a:t>
            </a:r>
          </a:p>
        </p:txBody>
      </p:sp>
      <p:sp>
        <p:nvSpPr>
          <p:cNvPr id="58370" name="Rectangle 3"/>
          <p:cNvSpPr>
            <a:spLocks noGrp="1" noChangeArrowheads="1"/>
          </p:cNvSpPr>
          <p:nvPr>
            <p:ph type="body" idx="1"/>
          </p:nvPr>
        </p:nvSpPr>
        <p:spPr>
          <a:xfrm>
            <a:off x="1728788" y="825485"/>
            <a:ext cx="5624370" cy="3275409"/>
          </a:xfrm>
        </p:spPr>
        <p:txBody>
          <a:bodyPr/>
          <a:lstStyle/>
          <a:p>
            <a:pPr>
              <a:tabLst>
                <a:tab pos="602456" algn="l"/>
                <a:tab pos="1160860" algn="l"/>
              </a:tabLst>
            </a:pPr>
            <a:r>
              <a:rPr lang="en-US" altLang="en-US" dirty="0"/>
              <a:t>The </a:t>
            </a:r>
            <a:r>
              <a:rPr lang="en-US" altLang="en-US" b="1" dirty="0">
                <a:solidFill>
                  <a:srgbClr val="002060"/>
                </a:solidFill>
              </a:rPr>
              <a:t>unique</a:t>
            </a:r>
            <a:r>
              <a:rPr lang="en-US" altLang="en-US" dirty="0"/>
              <a:t> construct tests whether a subquery has any duplicate tuples in its result.</a:t>
            </a:r>
          </a:p>
          <a:p>
            <a:pPr>
              <a:tabLst>
                <a:tab pos="602456" algn="l"/>
                <a:tab pos="1160860" algn="l"/>
              </a:tabLst>
            </a:pPr>
            <a:r>
              <a:rPr lang="en-US" altLang="en-US" dirty="0"/>
              <a:t>The </a:t>
            </a:r>
            <a:r>
              <a:rPr lang="en-US" altLang="en-US" b="1" dirty="0">
                <a:solidFill>
                  <a:srgbClr val="002060"/>
                </a:solidFill>
              </a:rPr>
              <a:t>unique</a:t>
            </a:r>
            <a:r>
              <a:rPr lang="en-US" altLang="en-US" dirty="0"/>
              <a:t> construct evaluates to “true” if a given subquery contains no duplicates .</a:t>
            </a:r>
          </a:p>
          <a:p>
            <a:pPr>
              <a:tabLst>
                <a:tab pos="602456" algn="l"/>
                <a:tab pos="1160860" algn="l"/>
              </a:tabLst>
            </a:pPr>
            <a:r>
              <a:rPr lang="en-US" altLang="en-US" dirty="0"/>
              <a:t>Find all courses that were offered at most once in 2017</a:t>
            </a:r>
          </a:p>
          <a:p>
            <a:pPr lvl="1">
              <a:buNone/>
              <a:tabLst>
                <a:tab pos="602456" algn="l"/>
                <a:tab pos="1160860" algn="l"/>
              </a:tabLst>
            </a:pPr>
            <a:r>
              <a:rPr lang="en-US" altLang="en-US" b="1" dirty="0"/>
              <a:t>    select </a:t>
            </a:r>
            <a:r>
              <a:rPr lang="en-US" altLang="en-US" i="1" dirty="0" err="1"/>
              <a:t>T</a:t>
            </a:r>
            <a:r>
              <a:rPr lang="en-US" altLang="en-US" dirty="0" err="1"/>
              <a:t>.</a:t>
            </a:r>
            <a:r>
              <a:rPr lang="en-US" altLang="en-US" i="1" dirty="0" err="1"/>
              <a:t>course_id</a:t>
            </a:r>
            <a:br>
              <a:rPr lang="en-US" altLang="en-US" i="1" dirty="0"/>
            </a:br>
            <a:r>
              <a:rPr lang="en-US" altLang="en-US" b="1" dirty="0"/>
              <a:t>from </a:t>
            </a:r>
            <a:r>
              <a:rPr lang="en-US" altLang="en-US" i="1" dirty="0"/>
              <a:t>course </a:t>
            </a:r>
            <a:r>
              <a:rPr lang="en-US" altLang="en-US" b="1" dirty="0"/>
              <a:t>as </a:t>
            </a:r>
            <a:r>
              <a:rPr lang="en-US" altLang="en-US" i="1" dirty="0"/>
              <a:t>T</a:t>
            </a:r>
            <a:br>
              <a:rPr lang="en-US" altLang="en-US" i="1" dirty="0"/>
            </a:br>
            <a:r>
              <a:rPr lang="en-US" altLang="en-US" b="1" dirty="0"/>
              <a:t>where unique </a:t>
            </a:r>
            <a:r>
              <a:rPr lang="en-US" altLang="en-US" dirty="0"/>
              <a:t>( </a:t>
            </a:r>
            <a:r>
              <a:rPr lang="en-US" altLang="en-US" b="1" dirty="0"/>
              <a:t>select </a:t>
            </a:r>
            <a:r>
              <a:rPr lang="en-US" altLang="en-US" i="1" dirty="0" err="1"/>
              <a:t>R</a:t>
            </a:r>
            <a:r>
              <a:rPr lang="en-US" altLang="en-US" dirty="0" err="1"/>
              <a:t>.</a:t>
            </a:r>
            <a:r>
              <a:rPr lang="en-US" altLang="en-US" i="1" dirty="0" err="1"/>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R</a:t>
            </a:r>
            <a:br>
              <a:rPr lang="en-US" altLang="en-US" i="1" dirty="0"/>
            </a:br>
            <a:r>
              <a:rPr lang="en-US" altLang="en-US" i="1" dirty="0"/>
              <a:t>                           </a:t>
            </a:r>
            <a:r>
              <a:rPr lang="en-US" altLang="en-US" b="1" dirty="0"/>
              <a:t>where </a:t>
            </a:r>
            <a:r>
              <a:rPr lang="en-US" altLang="en-US" i="1" dirty="0" err="1"/>
              <a:t>T</a:t>
            </a:r>
            <a:r>
              <a:rPr lang="en-US" altLang="en-US" dirty="0" err="1"/>
              <a:t>.</a:t>
            </a:r>
            <a:r>
              <a:rPr lang="en-US" altLang="en-US" i="1" dirty="0" err="1"/>
              <a:t>course_id</a:t>
            </a:r>
            <a:r>
              <a:rPr lang="en-US" altLang="en-US" dirty="0"/>
              <a:t>= </a:t>
            </a:r>
            <a:r>
              <a:rPr lang="en-US" altLang="en-US" i="1" dirty="0" err="1"/>
              <a:t>R</a:t>
            </a:r>
            <a:r>
              <a:rPr lang="en-US" altLang="en-US" dirty="0" err="1"/>
              <a:t>.</a:t>
            </a:r>
            <a:r>
              <a:rPr lang="en-US" altLang="en-US" i="1" dirty="0" err="1"/>
              <a:t>course_id</a:t>
            </a:r>
            <a:r>
              <a:rPr lang="en-US" altLang="en-US" i="1" dirty="0"/>
              <a:t> </a:t>
            </a:r>
            <a:br>
              <a:rPr lang="en-US" altLang="en-US" i="1" dirty="0"/>
            </a:br>
            <a:r>
              <a:rPr lang="en-US" altLang="en-US" i="1" dirty="0"/>
              <a:t>                                       </a:t>
            </a:r>
            <a:r>
              <a:rPr lang="en-US" altLang="en-US" b="1" dirty="0"/>
              <a:t>and </a:t>
            </a:r>
            <a:r>
              <a:rPr lang="en-US" altLang="en-US" i="1" dirty="0" err="1"/>
              <a:t>R</a:t>
            </a:r>
            <a:r>
              <a:rPr lang="en-US" altLang="en-US" dirty="0" err="1"/>
              <a:t>.</a:t>
            </a:r>
            <a:r>
              <a:rPr lang="en-US" altLang="en-US" i="1" dirty="0" err="1"/>
              <a:t>year</a:t>
            </a:r>
            <a:r>
              <a:rPr lang="en-US" altLang="en-US" i="1" dirty="0"/>
              <a:t> </a:t>
            </a:r>
            <a:r>
              <a:rPr lang="en-US" altLang="en-US" dirty="0"/>
              <a:t>= 2017);</a:t>
            </a:r>
          </a:p>
        </p:txBody>
      </p:sp>
    </p:spTree>
    <p:extLst>
      <p:ext uri="{BB962C8B-B14F-4D97-AF65-F5344CB8AC3E}">
        <p14:creationId xmlns:p14="http://schemas.microsoft.com/office/powerpoint/2010/main" val="16248000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a:xfrm>
            <a:off x="1719263" y="1852613"/>
            <a:ext cx="6057900" cy="457200"/>
          </a:xfrm>
        </p:spPr>
        <p:txBody>
          <a:bodyPr/>
          <a:lstStyle/>
          <a:p>
            <a:r>
              <a:rPr lang="en-US" altLang="en-US" dirty="0"/>
              <a:t>Subqueries in the From Clause</a:t>
            </a:r>
          </a:p>
        </p:txBody>
      </p:sp>
    </p:spTree>
    <p:extLst>
      <p:ext uri="{BB962C8B-B14F-4D97-AF65-F5344CB8AC3E}">
        <p14:creationId xmlns:p14="http://schemas.microsoft.com/office/powerpoint/2010/main" val="1627830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B1B2AC1-7650-244D-9D38-905D077E3C39}"/>
              </a:ext>
            </a:extLst>
          </p:cNvPr>
          <p:cNvSpPr>
            <a:spLocks noGrp="1"/>
          </p:cNvSpPr>
          <p:nvPr>
            <p:ph idx="1"/>
          </p:nvPr>
        </p:nvSpPr>
        <p:spPr>
          <a:xfrm>
            <a:off x="152400" y="514350"/>
            <a:ext cx="8839200" cy="4038600"/>
          </a:xfrm>
        </p:spPr>
        <p:txBody>
          <a:bodyPr/>
          <a:lstStyle/>
          <a:p>
            <a:pPr marL="0" indent="0">
              <a:buNone/>
            </a:pPr>
            <a:r>
              <a:rPr lang="en-US" b="1" dirty="0"/>
              <a:t>Rule 3</a:t>
            </a:r>
            <a:r>
              <a:rPr lang="en-US" dirty="0"/>
              <a:t>: Systematic treatment of null values:</a:t>
            </a:r>
          </a:p>
          <a:p>
            <a:pPr lvl="1"/>
            <a:r>
              <a:rPr lang="en-US" dirty="0"/>
              <a:t>“Null values (distinct from the empty character string or a string of blank characters and distinct from zero or any other number) are supported in fully relational DBMS for representing </a:t>
            </a:r>
            <a:r>
              <a:rPr lang="en-US" b="1" dirty="0"/>
              <a:t>missing information</a:t>
            </a:r>
            <a:r>
              <a:rPr lang="en-US" dirty="0"/>
              <a:t> and </a:t>
            </a:r>
            <a:r>
              <a:rPr lang="en-US" b="1" dirty="0"/>
              <a:t>inapplicable</a:t>
            </a:r>
            <a:r>
              <a:rPr lang="en-US" dirty="0"/>
              <a:t> information in a systematic way, independent of data type.”</a:t>
            </a:r>
          </a:p>
          <a:p>
            <a:pPr lvl="1"/>
            <a:endParaRPr lang="en-US" dirty="0"/>
          </a:p>
          <a:p>
            <a:r>
              <a:rPr lang="en-US" dirty="0"/>
              <a:t>Sometimes programmers and database designers are tempted to use “special values” to indicate unknow, missing or inapplicable values.</a:t>
            </a:r>
          </a:p>
          <a:p>
            <a:pPr lvl="1"/>
            <a:r>
              <a:rPr lang="en-US" dirty="0"/>
              <a:t>String: “”, “NA”,  “UNKNOWN”, ...</a:t>
            </a:r>
          </a:p>
          <a:p>
            <a:pPr lvl="1"/>
            <a:r>
              <a:rPr lang="en-US" dirty="0"/>
              <a:t>Numbers: -1, 0, -9999</a:t>
            </a:r>
          </a:p>
          <a:p>
            <a:pPr lvl="1"/>
            <a:endParaRPr lang="en-US" dirty="0"/>
          </a:p>
          <a:p>
            <a:r>
              <a:rPr lang="en-US" dirty="0"/>
              <a:t>Indicators can cause confusion because you have to carefully code some SQL statements to the specific, varying choices programmers made.</a:t>
            </a:r>
          </a:p>
        </p:txBody>
      </p:sp>
      <p:sp>
        <p:nvSpPr>
          <p:cNvPr id="3" name="Title 2">
            <a:extLst>
              <a:ext uri="{FF2B5EF4-FFF2-40B4-BE49-F238E27FC236}">
                <a16:creationId xmlns:a16="http://schemas.microsoft.com/office/drawing/2014/main" id="{A9BD14DF-A9A8-194E-BC7A-EDA6E84F3373}"/>
              </a:ext>
            </a:extLst>
          </p:cNvPr>
          <p:cNvSpPr>
            <a:spLocks noGrp="1"/>
          </p:cNvSpPr>
          <p:nvPr>
            <p:ph type="title"/>
          </p:nvPr>
        </p:nvSpPr>
        <p:spPr/>
        <p:txBody>
          <a:bodyPr/>
          <a:lstStyle/>
          <a:p>
            <a:r>
              <a:rPr lang="en-US" dirty="0"/>
              <a:t>Codd’s 12 Rules</a:t>
            </a:r>
          </a:p>
        </p:txBody>
      </p:sp>
    </p:spTree>
    <p:extLst>
      <p:ext uri="{BB962C8B-B14F-4D97-AF65-F5344CB8AC3E}">
        <p14:creationId xmlns:p14="http://schemas.microsoft.com/office/powerpoint/2010/main" val="21557176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p:txBody>
          <a:bodyPr/>
          <a:lstStyle/>
          <a:p>
            <a:r>
              <a:rPr lang="en-US" altLang="en-US" dirty="0"/>
              <a:t>Subqueries in the Form Clause</a:t>
            </a:r>
          </a:p>
        </p:txBody>
      </p:sp>
      <p:sp>
        <p:nvSpPr>
          <p:cNvPr id="44034" name="Rectangle 3"/>
          <p:cNvSpPr>
            <a:spLocks noGrp="1" noChangeArrowheads="1"/>
          </p:cNvSpPr>
          <p:nvPr>
            <p:ph type="body" idx="1"/>
          </p:nvPr>
        </p:nvSpPr>
        <p:spPr>
          <a:xfrm>
            <a:off x="1719263" y="802434"/>
            <a:ext cx="5582621" cy="3657600"/>
          </a:xfrm>
        </p:spPr>
        <p:txBody>
          <a:bodyPr/>
          <a:lstStyle/>
          <a:p>
            <a:pPr>
              <a:tabLst>
                <a:tab pos="859631" algn="l"/>
                <a:tab pos="1206104" algn="l"/>
                <a:tab pos="1283494" algn="l"/>
              </a:tabLst>
            </a:pPr>
            <a:r>
              <a:rPr lang="en-US" altLang="en-US" dirty="0"/>
              <a:t>SQL allows a subquery expression to be used in the </a:t>
            </a:r>
            <a:r>
              <a:rPr lang="en-US" altLang="en-US" b="1" dirty="0"/>
              <a:t>from </a:t>
            </a:r>
            <a:r>
              <a:rPr lang="en-US" altLang="en-US" dirty="0"/>
              <a:t>clause</a:t>
            </a:r>
          </a:p>
          <a:p>
            <a:pPr>
              <a:tabLst>
                <a:tab pos="859631" algn="l"/>
                <a:tab pos="1206104" algn="l"/>
                <a:tab pos="1283494" algn="l"/>
              </a:tabLst>
            </a:pPr>
            <a:r>
              <a:rPr lang="en-US" altLang="en-US" dirty="0"/>
              <a:t>Find the average instructors’ salaries of those departments where the average salary is greater than $42,000.”</a:t>
            </a:r>
          </a:p>
          <a:p>
            <a:pPr lvl="1">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r>
              <a:rPr lang="en-US" altLang="en-US" b="1" dirty="0"/>
              <a:t>as </a:t>
            </a:r>
            <a:r>
              <a:rPr lang="en-US" altLang="en-US" i="1" dirty="0" err="1"/>
              <a:t>avg_salary</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a:t>
            </a:r>
            <a:br>
              <a:rPr lang="en-US" altLang="en-US" dirty="0"/>
            </a:br>
            <a:r>
              <a:rPr lang="en-US" altLang="en-US" b="1" dirty="0"/>
              <a:t>where </a:t>
            </a:r>
            <a:r>
              <a:rPr lang="en-US" altLang="en-US" i="1" dirty="0" err="1"/>
              <a:t>avg_salary</a:t>
            </a:r>
            <a:r>
              <a:rPr lang="en-US" altLang="en-US" i="1" dirty="0"/>
              <a:t> </a:t>
            </a:r>
            <a:r>
              <a:rPr lang="en-US" altLang="en-US" dirty="0"/>
              <a:t>&gt; 42000;</a:t>
            </a:r>
          </a:p>
          <a:p>
            <a:pPr>
              <a:tabLst>
                <a:tab pos="859631" algn="l"/>
                <a:tab pos="1206104" algn="l"/>
                <a:tab pos="1283494" algn="l"/>
              </a:tabLst>
            </a:pPr>
            <a:r>
              <a:rPr lang="en-US" altLang="en-US" dirty="0"/>
              <a:t>Note that we do not need to use the </a:t>
            </a:r>
            <a:r>
              <a:rPr lang="en-US" altLang="en-US" b="1" dirty="0"/>
              <a:t>having </a:t>
            </a:r>
            <a:r>
              <a:rPr lang="en-US" altLang="en-US" dirty="0"/>
              <a:t>clause</a:t>
            </a:r>
          </a:p>
          <a:p>
            <a:pPr>
              <a:tabLst>
                <a:tab pos="859631" algn="l"/>
                <a:tab pos="1206104" algn="l"/>
                <a:tab pos="1283494" algn="l"/>
              </a:tabLst>
            </a:pPr>
            <a:r>
              <a:rPr lang="en-US" altLang="en-US" dirty="0"/>
              <a:t>Another way to write above query</a:t>
            </a:r>
          </a:p>
          <a:p>
            <a:pPr marL="0" indent="0">
              <a:buNone/>
              <a:tabLst>
                <a:tab pos="859631" algn="l"/>
                <a:tab pos="1206104" algn="l"/>
                <a:tab pos="1283494" algn="l"/>
              </a:tabLst>
            </a:pPr>
            <a:r>
              <a:rPr lang="en-US" altLang="en-US" sz="600" dirty="0"/>
              <a:t> </a:t>
            </a:r>
          </a:p>
          <a:p>
            <a:pPr lvl="1">
              <a:spcBef>
                <a:spcPts val="0"/>
              </a:spcBef>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 </a:t>
            </a:r>
          </a:p>
          <a:p>
            <a:pPr lvl="1">
              <a:spcBef>
                <a:spcPts val="0"/>
              </a:spcBef>
              <a:buNone/>
              <a:tabLst>
                <a:tab pos="859631" algn="l"/>
                <a:tab pos="1206104" algn="l"/>
                <a:tab pos="1283494" algn="l"/>
              </a:tabLst>
            </a:pPr>
            <a:r>
              <a:rPr lang="en-US" altLang="en-US" b="1" dirty="0"/>
              <a:t>                as </a:t>
            </a:r>
            <a:r>
              <a:rPr lang="en-US" altLang="en-US" i="1" dirty="0" err="1"/>
              <a:t>dept_avg</a:t>
            </a:r>
            <a:r>
              <a:rPr lang="en-US" altLang="en-US" i="1" dirty="0"/>
              <a:t> </a:t>
            </a:r>
            <a:r>
              <a:rPr lang="en-US" altLang="en-US" dirty="0"/>
              <a:t>(</a:t>
            </a:r>
            <a:r>
              <a:rPr lang="en-US" altLang="en-US" i="1" dirty="0"/>
              <a:t>dept_name</a:t>
            </a:r>
            <a:r>
              <a:rPr lang="en-US" altLang="en-US" dirty="0"/>
              <a:t>, </a:t>
            </a:r>
            <a:r>
              <a:rPr lang="en-US" altLang="en-US" i="1" dirty="0" err="1"/>
              <a:t>avg_salary</a:t>
            </a:r>
            <a:r>
              <a:rPr lang="en-US" altLang="en-US" dirty="0"/>
              <a:t>)</a:t>
            </a:r>
          </a:p>
          <a:p>
            <a:pPr lvl="1">
              <a:spcBef>
                <a:spcPts val="0"/>
              </a:spcBef>
              <a:buNone/>
              <a:tabLst>
                <a:tab pos="859631" algn="l"/>
                <a:tab pos="1206104" algn="l"/>
                <a:tab pos="1283494" algn="l"/>
              </a:tabLst>
            </a:pPr>
            <a:r>
              <a:rPr lang="en-US" altLang="en-US" b="1" dirty="0"/>
              <a:t>    where </a:t>
            </a:r>
            <a:r>
              <a:rPr lang="en-US" altLang="en-US" i="1" dirty="0" err="1"/>
              <a:t>avg_salary</a:t>
            </a:r>
            <a:r>
              <a:rPr lang="en-US" altLang="en-US" i="1" dirty="0"/>
              <a:t> </a:t>
            </a:r>
            <a:r>
              <a:rPr lang="en-US" altLang="en-US" dirty="0"/>
              <a:t>&gt; 42000;</a:t>
            </a:r>
          </a:p>
          <a:p>
            <a:pPr>
              <a:tabLst>
                <a:tab pos="859631" algn="l"/>
                <a:tab pos="1206104" algn="l"/>
                <a:tab pos="1283494" algn="l"/>
              </a:tabLst>
            </a:pPr>
            <a:endParaRPr lang="en-US" altLang="en-US" dirty="0"/>
          </a:p>
          <a:p>
            <a:pPr>
              <a:buNone/>
              <a:tabLst>
                <a:tab pos="859631" algn="l"/>
                <a:tab pos="1206104" algn="l"/>
                <a:tab pos="1283494" algn="l"/>
              </a:tabLst>
            </a:pPr>
            <a:endParaRPr lang="en-US" altLang="en-US" dirty="0"/>
          </a:p>
        </p:txBody>
      </p:sp>
    </p:spTree>
    <p:extLst>
      <p:ext uri="{BB962C8B-B14F-4D97-AF65-F5344CB8AC3E}">
        <p14:creationId xmlns:p14="http://schemas.microsoft.com/office/powerpoint/2010/main" val="233086538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p:txBody>
          <a:bodyPr/>
          <a:lstStyle/>
          <a:p>
            <a:r>
              <a:rPr lang="en-US" altLang="en-US" dirty="0"/>
              <a:t>With Clause</a:t>
            </a:r>
          </a:p>
        </p:txBody>
      </p:sp>
      <p:sp>
        <p:nvSpPr>
          <p:cNvPr id="45058" name="Rectangle 3"/>
          <p:cNvSpPr>
            <a:spLocks noGrp="1" noChangeArrowheads="1"/>
          </p:cNvSpPr>
          <p:nvPr>
            <p:ph type="body" idx="1"/>
          </p:nvPr>
        </p:nvSpPr>
        <p:spPr>
          <a:xfrm>
            <a:off x="1719263" y="829867"/>
            <a:ext cx="5802343" cy="3677840"/>
          </a:xfrm>
        </p:spPr>
        <p:txBody>
          <a:bodyPr/>
          <a:lstStyle/>
          <a:p>
            <a:r>
              <a:rPr lang="en-US" altLang="en-US" dirty="0"/>
              <a:t>The </a:t>
            </a:r>
            <a:r>
              <a:rPr lang="en-US" altLang="en-US" b="1" dirty="0">
                <a:solidFill>
                  <a:srgbClr val="002060"/>
                </a:solidFill>
              </a:rPr>
              <a:t>with</a:t>
            </a:r>
            <a:r>
              <a:rPr lang="en-US" altLang="en-US" dirty="0"/>
              <a:t> clause provides a way of defining a temporary relation whose definition is available only to the query in which the </a:t>
            </a:r>
            <a:r>
              <a:rPr lang="en-US" altLang="en-US" b="1" dirty="0"/>
              <a:t>with</a:t>
            </a:r>
            <a:r>
              <a:rPr lang="en-US" altLang="en-US" b="1" dirty="0">
                <a:solidFill>
                  <a:schemeClr val="tx2"/>
                </a:solidFill>
              </a:rPr>
              <a:t> </a:t>
            </a:r>
            <a:r>
              <a:rPr lang="en-US" altLang="en-US" dirty="0"/>
              <a:t>clause occurs. </a:t>
            </a:r>
          </a:p>
          <a:p>
            <a:r>
              <a:rPr lang="en-US" altLang="en-US" dirty="0"/>
              <a:t>Find all departments with the maximum budget </a:t>
            </a:r>
            <a:br>
              <a:rPr lang="en-US" altLang="en-US" dirty="0"/>
            </a:br>
            <a:r>
              <a:rPr lang="en-US" altLang="en-US" sz="600" dirty="0"/>
              <a:t> </a:t>
            </a:r>
            <a:br>
              <a:rPr lang="en-US" altLang="en-US" b="1" dirty="0"/>
            </a:br>
            <a:r>
              <a:rPr lang="en-US" altLang="en-US" b="1" dirty="0"/>
              <a:t>     with </a:t>
            </a:r>
            <a:r>
              <a:rPr lang="en-US" altLang="en-US" i="1" dirty="0" err="1"/>
              <a:t>max_budget</a:t>
            </a:r>
            <a:r>
              <a:rPr lang="en-US" altLang="en-US" i="1" dirty="0"/>
              <a:t> </a:t>
            </a:r>
            <a:r>
              <a:rPr lang="en-US" altLang="en-US" dirty="0"/>
              <a:t>(</a:t>
            </a:r>
            <a:r>
              <a:rPr lang="en-US" altLang="en-US" i="1" dirty="0"/>
              <a:t>value</a:t>
            </a:r>
            <a:r>
              <a:rPr lang="en-US" altLang="en-US" dirty="0"/>
              <a:t>) </a:t>
            </a:r>
            <a:r>
              <a:rPr lang="en-US" altLang="en-US" b="1" dirty="0"/>
              <a:t>as </a:t>
            </a:r>
            <a:br>
              <a:rPr lang="en-US" altLang="en-US" b="1" dirty="0"/>
            </a:br>
            <a:r>
              <a:rPr lang="en-US" altLang="en-US" b="1" dirty="0"/>
              <a:t>             </a:t>
            </a:r>
            <a:r>
              <a:rPr lang="en-US" altLang="en-US" dirty="0"/>
              <a:t>(</a:t>
            </a:r>
            <a:r>
              <a:rPr lang="en-US" altLang="en-US" b="1" dirty="0"/>
              <a:t>select max</a:t>
            </a:r>
            <a:r>
              <a:rPr lang="en-US" altLang="en-US" dirty="0"/>
              <a:t>(</a:t>
            </a:r>
            <a:r>
              <a:rPr lang="en-US" altLang="en-US" i="1" dirty="0"/>
              <a:t>budget</a:t>
            </a:r>
            <a:r>
              <a:rPr lang="en-US" altLang="en-US" dirty="0"/>
              <a:t>)</a:t>
            </a:r>
            <a:br>
              <a:rPr lang="en-US" altLang="en-US" dirty="0"/>
            </a:br>
            <a:r>
              <a:rPr lang="en-US" altLang="en-US" dirty="0"/>
              <a:t>              </a:t>
            </a:r>
            <a:r>
              <a:rPr lang="en-US" altLang="en-US" b="1" dirty="0"/>
              <a:t>from </a:t>
            </a:r>
            <a:r>
              <a:rPr lang="en-US" altLang="en-US" i="1" dirty="0"/>
              <a:t>department</a:t>
            </a:r>
            <a:r>
              <a:rPr lang="en-US" altLang="en-US" dirty="0"/>
              <a:t>)</a:t>
            </a:r>
            <a:br>
              <a:rPr lang="en-US" altLang="en-US" dirty="0"/>
            </a:br>
            <a:r>
              <a:rPr lang="en-US" altLang="en-US" dirty="0"/>
              <a:t>     </a:t>
            </a:r>
            <a:r>
              <a:rPr lang="en-US" altLang="en-US" b="1" dirty="0"/>
              <a:t>select </a:t>
            </a:r>
            <a:r>
              <a:rPr lang="en-US" altLang="en-US" i="1" dirty="0"/>
              <a:t>department.name</a:t>
            </a:r>
            <a:br>
              <a:rPr lang="en-US" altLang="en-US" i="1" dirty="0"/>
            </a:br>
            <a:r>
              <a:rPr lang="en-US" altLang="en-US" i="1" dirty="0"/>
              <a:t>     </a:t>
            </a:r>
            <a:r>
              <a:rPr lang="en-US" altLang="en-US" b="1" dirty="0"/>
              <a:t>from </a:t>
            </a:r>
            <a:r>
              <a:rPr lang="en-US" altLang="en-US" i="1" dirty="0"/>
              <a:t>department</a:t>
            </a:r>
            <a:r>
              <a:rPr lang="en-US" altLang="en-US" dirty="0"/>
              <a:t>, </a:t>
            </a:r>
            <a:r>
              <a:rPr lang="en-US" altLang="en-US" i="1" dirty="0" err="1"/>
              <a:t>max_budget</a:t>
            </a:r>
            <a:br>
              <a:rPr lang="en-US" altLang="en-US" i="1" dirty="0"/>
            </a:br>
            <a:r>
              <a:rPr lang="en-US" altLang="en-US" i="1" dirty="0"/>
              <a:t>     </a:t>
            </a:r>
            <a:r>
              <a:rPr lang="en-US" altLang="en-US" b="1" dirty="0"/>
              <a:t>where </a:t>
            </a:r>
            <a:r>
              <a:rPr lang="en-US" altLang="en-US" i="1" dirty="0" err="1"/>
              <a:t>department</a:t>
            </a:r>
            <a:r>
              <a:rPr lang="en-US" altLang="en-US" dirty="0" err="1"/>
              <a:t>.</a:t>
            </a:r>
            <a:r>
              <a:rPr lang="en-US" altLang="en-US" i="1" dirty="0" err="1"/>
              <a:t>budget</a:t>
            </a:r>
            <a:r>
              <a:rPr lang="en-US" altLang="en-US" i="1" dirty="0"/>
              <a:t> </a:t>
            </a:r>
            <a:r>
              <a:rPr lang="en-US" altLang="en-US" dirty="0"/>
              <a:t>= </a:t>
            </a:r>
            <a:r>
              <a:rPr lang="en-US" altLang="en-US" i="1" dirty="0" err="1"/>
              <a:t>max_budget.value</a:t>
            </a:r>
            <a:r>
              <a:rPr lang="en-US" altLang="en-US" dirty="0"/>
              <a:t>;</a:t>
            </a:r>
          </a:p>
        </p:txBody>
      </p:sp>
    </p:spTree>
    <p:extLst>
      <p:ext uri="{BB962C8B-B14F-4D97-AF65-F5344CB8AC3E}">
        <p14:creationId xmlns:p14="http://schemas.microsoft.com/office/powerpoint/2010/main" val="5459862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r>
              <a:rPr lang="en-US" altLang="en-US" dirty="0"/>
              <a:t>Complex Queries using With Clause</a:t>
            </a:r>
          </a:p>
        </p:txBody>
      </p:sp>
      <p:sp>
        <p:nvSpPr>
          <p:cNvPr id="46082" name="Rectangle 3"/>
          <p:cNvSpPr>
            <a:spLocks noGrp="1" noChangeArrowheads="1"/>
          </p:cNvSpPr>
          <p:nvPr>
            <p:ph type="body" idx="1"/>
          </p:nvPr>
        </p:nvSpPr>
        <p:spPr>
          <a:xfrm>
            <a:off x="1719263" y="860822"/>
            <a:ext cx="5668128" cy="520398"/>
          </a:xfrm>
        </p:spPr>
        <p:txBody>
          <a:bodyPr/>
          <a:lstStyle/>
          <a:p>
            <a:r>
              <a:rPr lang="en-US" altLang="en-US" dirty="0"/>
              <a:t>Find all departments where the total salary is greater than the average of the total salary at all departments</a:t>
            </a:r>
          </a:p>
        </p:txBody>
      </p:sp>
      <p:sp>
        <p:nvSpPr>
          <p:cNvPr id="46083" name="Text Box 4"/>
          <p:cNvSpPr txBox="1">
            <a:spLocks noChangeArrowheads="1"/>
          </p:cNvSpPr>
          <p:nvPr/>
        </p:nvSpPr>
        <p:spPr bwMode="auto">
          <a:xfrm>
            <a:off x="2314853" y="1381221"/>
            <a:ext cx="5143527" cy="2054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with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_total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sum</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group by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dept_total.value</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dept_total_avg.value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p:txBody>
      </p:sp>
    </p:spTree>
    <p:extLst>
      <p:ext uri="{BB962C8B-B14F-4D97-AF65-F5344CB8AC3E}">
        <p14:creationId xmlns:p14="http://schemas.microsoft.com/office/powerpoint/2010/main" val="295045775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Rectangle 2"/>
          <p:cNvSpPr>
            <a:spLocks noGrp="1" noChangeArrowheads="1"/>
          </p:cNvSpPr>
          <p:nvPr>
            <p:ph type="title"/>
          </p:nvPr>
        </p:nvSpPr>
        <p:spPr/>
        <p:txBody>
          <a:bodyPr/>
          <a:lstStyle/>
          <a:p>
            <a:r>
              <a:rPr lang="en-US" altLang="en-US" dirty="0"/>
              <a:t>Scalar Subquery</a:t>
            </a:r>
          </a:p>
        </p:txBody>
      </p:sp>
      <p:sp>
        <p:nvSpPr>
          <p:cNvPr id="60418" name="Rectangle 3"/>
          <p:cNvSpPr>
            <a:spLocks noGrp="1" noChangeArrowheads="1"/>
          </p:cNvSpPr>
          <p:nvPr>
            <p:ph type="body" idx="1"/>
          </p:nvPr>
        </p:nvSpPr>
        <p:spPr>
          <a:xfrm>
            <a:off x="1719262" y="820342"/>
            <a:ext cx="5659946" cy="3541347"/>
          </a:xfrm>
        </p:spPr>
        <p:txBody>
          <a:bodyPr/>
          <a:lstStyle/>
          <a:p>
            <a:r>
              <a:rPr lang="en-US" altLang="en-US" dirty="0"/>
              <a:t>Scalar subquery is one which is used where a single value is expected</a:t>
            </a:r>
          </a:p>
          <a:p>
            <a:r>
              <a:rPr lang="en-US" altLang="en-US" dirty="0"/>
              <a:t>List all departments along with the number of instructors in each department</a:t>
            </a:r>
          </a:p>
          <a:p>
            <a:pPr>
              <a:buFont typeface="Monotype Sorts" charset="2"/>
              <a:buNone/>
            </a:pPr>
            <a:r>
              <a:rPr lang="en-US" altLang="en-US" b="1" dirty="0"/>
              <a:t>	select </a:t>
            </a:r>
            <a:r>
              <a:rPr lang="en-US" altLang="en-US" i="1" dirty="0"/>
              <a:t>dept_name</a:t>
            </a:r>
            <a:r>
              <a:rPr lang="en-US" altLang="en-US" dirty="0"/>
              <a:t>, </a:t>
            </a:r>
            <a:br>
              <a:rPr lang="en-US" altLang="en-US" dirty="0"/>
            </a:br>
            <a:r>
              <a:rPr lang="en-US" altLang="en-US" dirty="0"/>
              <a:t>             ( </a:t>
            </a:r>
            <a:r>
              <a:rPr lang="en-US" altLang="en-US" b="1" dirty="0"/>
              <a:t>select count</a:t>
            </a:r>
            <a:r>
              <a:rPr lang="en-US" altLang="en-US" dirty="0"/>
              <a:t>(*) </a:t>
            </a:r>
            <a:br>
              <a:rPr lang="en-US" altLang="en-US" dirty="0"/>
            </a:br>
            <a:r>
              <a:rPr lang="en-US" altLang="en-US" dirty="0"/>
              <a:t>                </a:t>
            </a:r>
            <a:r>
              <a:rPr lang="en-US" altLang="en-US" b="1" dirty="0"/>
              <a:t>from </a:t>
            </a:r>
            <a:r>
              <a:rPr lang="en-US" altLang="en-US" i="1" dirty="0"/>
              <a:t>instructor </a:t>
            </a:r>
            <a:br>
              <a:rPr lang="en-US" altLang="en-US" i="1" dirty="0"/>
            </a:br>
            <a:r>
              <a:rPr lang="en-US" altLang="en-US" i="1" dirty="0"/>
              <a:t>                </a:t>
            </a:r>
            <a:r>
              <a:rPr lang="en-US" altLang="en-US" b="1" dirty="0"/>
              <a:t>where </a:t>
            </a:r>
            <a:r>
              <a:rPr lang="en-US" altLang="en-US" i="1" dirty="0" err="1"/>
              <a:t>department</a:t>
            </a:r>
            <a:r>
              <a:rPr lang="en-US" altLang="en-US" dirty="0" err="1"/>
              <a:t>.</a:t>
            </a:r>
            <a:r>
              <a:rPr lang="en-US" altLang="en-US" i="1" dirty="0" err="1"/>
              <a:t>dept_name</a:t>
            </a:r>
            <a:r>
              <a:rPr lang="en-US" altLang="en-US" i="1" dirty="0"/>
              <a:t> </a:t>
            </a:r>
            <a:r>
              <a:rPr lang="en-US" altLang="en-US" dirty="0"/>
              <a:t>= </a:t>
            </a:r>
            <a:r>
              <a:rPr lang="en-US" altLang="en-US" i="1" dirty="0" err="1"/>
              <a:t>instructor</a:t>
            </a:r>
            <a:r>
              <a:rPr lang="en-US" altLang="en-US" dirty="0" err="1"/>
              <a:t>.</a:t>
            </a:r>
            <a:r>
              <a:rPr lang="en-US" altLang="en-US" i="1" dirty="0" err="1"/>
              <a:t>dept_name</a:t>
            </a:r>
            <a:r>
              <a:rPr lang="en-US" altLang="en-US" dirty="0"/>
              <a:t>)</a:t>
            </a:r>
            <a:br>
              <a:rPr lang="en-US" altLang="en-US" dirty="0"/>
            </a:br>
            <a:r>
              <a:rPr lang="en-US" altLang="en-US" dirty="0"/>
              <a:t>             </a:t>
            </a:r>
            <a:r>
              <a:rPr lang="en-US" altLang="en-US" b="1" dirty="0"/>
              <a:t>as </a:t>
            </a:r>
            <a:r>
              <a:rPr lang="en-US" altLang="en-US" i="1" dirty="0" err="1"/>
              <a:t>num_instructors</a:t>
            </a:r>
            <a:br>
              <a:rPr lang="en-US" altLang="en-US" i="1" dirty="0"/>
            </a:br>
            <a:r>
              <a:rPr lang="en-US" altLang="en-US" b="1" dirty="0"/>
              <a:t>from </a:t>
            </a:r>
            <a:r>
              <a:rPr lang="en-US" altLang="en-US" i="1" dirty="0"/>
              <a:t>department</a:t>
            </a:r>
            <a:r>
              <a:rPr lang="en-US" altLang="en-US" dirty="0"/>
              <a:t>;</a:t>
            </a:r>
          </a:p>
          <a:p>
            <a:r>
              <a:rPr lang="en-US" altLang="en-US" dirty="0"/>
              <a:t>Runtime error if subquery returns more than one result tuple</a:t>
            </a:r>
          </a:p>
        </p:txBody>
      </p:sp>
    </p:spTree>
    <p:extLst>
      <p:ext uri="{BB962C8B-B14F-4D97-AF65-F5344CB8AC3E}">
        <p14:creationId xmlns:p14="http://schemas.microsoft.com/office/powerpoint/2010/main" val="697353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Insert, Update, Delete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74</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237666830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Grp="1" noChangeArrowheads="1"/>
          </p:cNvSpPr>
          <p:nvPr>
            <p:ph type="title"/>
          </p:nvPr>
        </p:nvSpPr>
        <p:spPr>
          <a:xfrm>
            <a:off x="1825229" y="84535"/>
            <a:ext cx="6057900" cy="457200"/>
          </a:xfrm>
        </p:spPr>
        <p:txBody>
          <a:bodyPr/>
          <a:lstStyle/>
          <a:p>
            <a:r>
              <a:rPr lang="en-US" altLang="en-US" dirty="0"/>
              <a:t>Modification of the Database</a:t>
            </a:r>
          </a:p>
        </p:txBody>
      </p:sp>
      <p:sp>
        <p:nvSpPr>
          <p:cNvPr id="61442" name="Rectangle 3"/>
          <p:cNvSpPr>
            <a:spLocks noGrp="1" noChangeArrowheads="1"/>
          </p:cNvSpPr>
          <p:nvPr>
            <p:ph type="body" idx="1"/>
          </p:nvPr>
        </p:nvSpPr>
        <p:spPr>
          <a:xfrm>
            <a:off x="1722268" y="858915"/>
            <a:ext cx="5565501" cy="2350630"/>
          </a:xfrm>
        </p:spPr>
        <p:txBody>
          <a:bodyPr/>
          <a:lstStyle/>
          <a:p>
            <a:pPr>
              <a:tabLst>
                <a:tab pos="1239441" algn="l"/>
                <a:tab pos="1975247" algn="l"/>
              </a:tabLst>
            </a:pPr>
            <a:r>
              <a:rPr lang="en-US" altLang="en-US" dirty="0"/>
              <a:t>Deletion of tuples from a given relation.</a:t>
            </a:r>
            <a:endParaRPr lang="en-US" altLang="en-US" dirty="0">
              <a:latin typeface="Century Gothic" panose="020B0502020202020204" pitchFamily="34" charset="0"/>
            </a:endParaRPr>
          </a:p>
          <a:p>
            <a:pPr>
              <a:tabLst>
                <a:tab pos="1239441" algn="l"/>
                <a:tab pos="1975247" algn="l"/>
              </a:tabLst>
            </a:pPr>
            <a:r>
              <a:rPr lang="en-US" altLang="en-US" dirty="0"/>
              <a:t>Insertion of new tuples into a given relation</a:t>
            </a:r>
          </a:p>
          <a:p>
            <a:pPr>
              <a:tabLst>
                <a:tab pos="1239441" algn="l"/>
                <a:tab pos="1975247" algn="l"/>
              </a:tabLst>
            </a:pPr>
            <a:r>
              <a:rPr lang="en-US" altLang="en-US" dirty="0"/>
              <a:t>Updating of values in some tuples in a given relation</a:t>
            </a:r>
          </a:p>
        </p:txBody>
      </p:sp>
    </p:spTree>
    <p:extLst>
      <p:ext uri="{BB962C8B-B14F-4D97-AF65-F5344CB8AC3E}">
        <p14:creationId xmlns:p14="http://schemas.microsoft.com/office/powerpoint/2010/main" val="34778291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451B87-6EA9-5448-AE64-DB5EA63928D1}"/>
              </a:ext>
            </a:extLst>
          </p:cNvPr>
          <p:cNvSpPr>
            <a:spLocks noGrp="1"/>
          </p:cNvSpPr>
          <p:nvPr>
            <p:ph idx="1"/>
          </p:nvPr>
        </p:nvSpPr>
        <p:spPr/>
        <p:txBody>
          <a:bodyPr/>
          <a:lstStyle/>
          <a:p>
            <a:pPr marL="0" indent="0">
              <a:buNone/>
            </a:pPr>
            <a:r>
              <a:rPr lang="en-US" sz="1400" dirty="0"/>
              <a:t>/* Copy data but not keys, etc. */</a:t>
            </a:r>
          </a:p>
          <a:p>
            <a:pPr marL="0" indent="0">
              <a:buNone/>
            </a:pPr>
            <a:r>
              <a:rPr lang="en-US" sz="1400" dirty="0"/>
              <a:t>create table </a:t>
            </a:r>
            <a:r>
              <a:rPr lang="en-US" sz="1400" dirty="0" err="1"/>
              <a:t>department_backup</a:t>
            </a:r>
            <a:r>
              <a:rPr lang="en-US" sz="1400" dirty="0"/>
              <a:t> as</a:t>
            </a:r>
          </a:p>
          <a:p>
            <a:pPr marL="0" indent="0">
              <a:buNone/>
            </a:pPr>
            <a:r>
              <a:rPr lang="en-US" sz="1400" dirty="0"/>
              <a:t>	select * from department;</a:t>
            </a:r>
          </a:p>
          <a:p>
            <a:pPr marL="0" indent="0">
              <a:buNone/>
            </a:pPr>
            <a:r>
              <a:rPr lang="en-US" sz="1400" dirty="0"/>
              <a:t>    </a:t>
            </a:r>
          </a:p>
          <a:p>
            <a:pPr marL="0" indent="0">
              <a:buNone/>
            </a:pPr>
            <a:r>
              <a:rPr lang="en-US" sz="1400" dirty="0"/>
              <a:t>/* Make an empty table lust like ... Including keys, etc. */</a:t>
            </a:r>
          </a:p>
          <a:p>
            <a:pPr marL="0" indent="0">
              <a:buNone/>
            </a:pPr>
            <a:r>
              <a:rPr lang="en-US" sz="1400" dirty="0"/>
              <a:t>create table </a:t>
            </a:r>
            <a:r>
              <a:rPr lang="en-US" sz="1400" dirty="0" err="1"/>
              <a:t>department_backup_cool</a:t>
            </a:r>
            <a:r>
              <a:rPr lang="en-US" sz="1400" dirty="0"/>
              <a:t> like department;</a:t>
            </a:r>
          </a:p>
          <a:p>
            <a:pPr marL="0" indent="0">
              <a:buNone/>
            </a:pPr>
            <a:endParaRPr lang="en-US" sz="1400" dirty="0"/>
          </a:p>
          <a:p>
            <a:pPr marL="0" indent="0">
              <a:buNone/>
            </a:pPr>
            <a:r>
              <a:rPr lang="en-US" sz="1400" dirty="0"/>
              <a:t>/* Insert the result of the select into the table. */</a:t>
            </a:r>
          </a:p>
          <a:p>
            <a:pPr marL="0" indent="0">
              <a:buNone/>
            </a:pPr>
            <a:r>
              <a:rPr lang="en-US" sz="1400" dirty="0"/>
              <a:t>insert into </a:t>
            </a:r>
            <a:r>
              <a:rPr lang="en-US" sz="1400" dirty="0" err="1"/>
              <a:t>department_backup_cool</a:t>
            </a:r>
            <a:r>
              <a:rPr lang="en-US" sz="1400" dirty="0"/>
              <a:t> select * from department;</a:t>
            </a:r>
          </a:p>
          <a:p>
            <a:pPr marL="0" indent="0">
              <a:buNone/>
            </a:pPr>
            <a:endParaRPr lang="en-US" sz="1400" dirty="0"/>
          </a:p>
          <a:p>
            <a:pPr marL="0" indent="0">
              <a:buNone/>
            </a:pPr>
            <a:r>
              <a:rPr lang="en-US" sz="1400" dirty="0"/>
              <a:t>/* Safe way to change data with aggregates in the where ... */</a:t>
            </a:r>
          </a:p>
          <a:p>
            <a:pPr marL="0" indent="0">
              <a:buNone/>
            </a:pPr>
            <a:r>
              <a:rPr lang="en-US" sz="1400" dirty="0"/>
              <a:t>set @avg = (select avg(salary) from instructor);</a:t>
            </a:r>
          </a:p>
          <a:p>
            <a:pPr marL="0" indent="0">
              <a:buNone/>
            </a:pPr>
            <a:r>
              <a:rPr lang="en-US" sz="1400" dirty="0"/>
              <a:t>select * from instructor where salary &gt; @avg;</a:t>
            </a:r>
          </a:p>
        </p:txBody>
      </p:sp>
      <p:sp>
        <p:nvSpPr>
          <p:cNvPr id="3" name="Title 2">
            <a:extLst>
              <a:ext uri="{FF2B5EF4-FFF2-40B4-BE49-F238E27FC236}">
                <a16:creationId xmlns:a16="http://schemas.microsoft.com/office/drawing/2014/main" id="{138F615B-E1C2-3249-AF61-50A54AA2D7B2}"/>
              </a:ext>
            </a:extLst>
          </p:cNvPr>
          <p:cNvSpPr>
            <a:spLocks noGrp="1"/>
          </p:cNvSpPr>
          <p:nvPr>
            <p:ph type="title"/>
          </p:nvPr>
        </p:nvSpPr>
        <p:spPr/>
        <p:txBody>
          <a:bodyPr/>
          <a:lstStyle/>
          <a:p>
            <a:r>
              <a:rPr lang="en-US" dirty="0"/>
              <a:t>Copying Data Examples</a:t>
            </a:r>
          </a:p>
        </p:txBody>
      </p:sp>
    </p:spTree>
    <p:extLst>
      <p:ext uri="{BB962C8B-B14F-4D97-AF65-F5344CB8AC3E}">
        <p14:creationId xmlns:p14="http://schemas.microsoft.com/office/powerpoint/2010/main" val="344325729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62" name="Rectangle 2"/>
          <p:cNvSpPr>
            <a:spLocks noGrp="1" noChangeArrowheads="1"/>
          </p:cNvSpPr>
          <p:nvPr>
            <p:ph type="title"/>
          </p:nvPr>
        </p:nvSpPr>
        <p:spPr>
          <a:xfrm>
            <a:off x="1825229" y="125588"/>
            <a:ext cx="6057900" cy="457200"/>
          </a:xfrm>
        </p:spPr>
        <p:txBody>
          <a:bodyPr/>
          <a:lstStyle/>
          <a:p>
            <a:r>
              <a:rPr lang="en-US" altLang="en-US" dirty="0"/>
              <a:t>Deletion</a:t>
            </a:r>
          </a:p>
        </p:txBody>
      </p:sp>
      <p:sp>
        <p:nvSpPr>
          <p:cNvPr id="62466" name="Rectangle 3"/>
          <p:cNvSpPr>
            <a:spLocks noGrp="1" noChangeArrowheads="1"/>
          </p:cNvSpPr>
          <p:nvPr>
            <p:ph type="body" idx="1"/>
          </p:nvPr>
        </p:nvSpPr>
        <p:spPr>
          <a:xfrm>
            <a:off x="1728927" y="857298"/>
            <a:ext cx="5726097" cy="3881438"/>
          </a:xfrm>
        </p:spPr>
        <p:txBody>
          <a:bodyPr/>
          <a:lstStyle/>
          <a:p>
            <a:pPr>
              <a:tabLst>
                <a:tab pos="1239441" algn="l"/>
                <a:tab pos="1975247" algn="l"/>
              </a:tabLst>
            </a:pPr>
            <a:r>
              <a:rPr lang="en-US" altLang="en-US" dirty="0"/>
              <a:t>Delete all instructors</a:t>
            </a:r>
          </a:p>
          <a:p>
            <a:pPr>
              <a:buNone/>
              <a:tabLst>
                <a:tab pos="1239441" algn="l"/>
                <a:tab pos="1975247" algn="l"/>
              </a:tabLst>
            </a:pPr>
            <a:r>
              <a:rPr lang="en-US" altLang="en-US" dirty="0"/>
              <a:t>		</a:t>
            </a:r>
            <a:r>
              <a:rPr lang="en-US" altLang="en-US" b="1" dirty="0"/>
              <a:t>delete from </a:t>
            </a:r>
            <a:r>
              <a:rPr lang="en-US" altLang="en-US" i="1" dirty="0"/>
              <a:t>instructor</a:t>
            </a:r>
            <a:r>
              <a:rPr lang="en-US" altLang="en-US" dirty="0">
                <a:latin typeface="Century Gothic" panose="020B0502020202020204" pitchFamily="34" charset="0"/>
              </a:rPr>
              <a:t> </a:t>
            </a:r>
          </a:p>
          <a:p>
            <a:pPr>
              <a:buNone/>
              <a:tabLst>
                <a:tab pos="1239441" algn="l"/>
                <a:tab pos="1975247" algn="l"/>
              </a:tabLst>
            </a:pPr>
            <a:endParaRPr lang="en-US" altLang="en-US" sz="600" dirty="0">
              <a:latin typeface="Century Gothic" panose="020B0502020202020204" pitchFamily="34" charset="0"/>
            </a:endParaRPr>
          </a:p>
          <a:p>
            <a:pPr>
              <a:tabLst>
                <a:tab pos="1239441" algn="l"/>
                <a:tab pos="1975247" algn="l"/>
              </a:tabLst>
            </a:pPr>
            <a:r>
              <a:rPr lang="en-US" altLang="en-US" dirty="0"/>
              <a:t>Delete all instructors from the Finance department</a:t>
            </a:r>
            <a:br>
              <a:rPr lang="en-US" altLang="en-US" dirty="0"/>
            </a:br>
            <a:r>
              <a:rPr lang="en-US" altLang="en-US" dirty="0"/>
              <a:t>                     </a:t>
            </a:r>
            <a:r>
              <a:rPr lang="en-US" altLang="en-US" b="1" dirty="0"/>
              <a:t>delete from </a:t>
            </a:r>
            <a:r>
              <a:rPr lang="en-US" altLang="en-US" i="1" dirty="0"/>
              <a:t>instructor</a:t>
            </a:r>
            <a:br>
              <a:rPr lang="en-US" altLang="en-US" i="1" dirty="0"/>
            </a:br>
            <a:r>
              <a:rPr lang="en-US" altLang="en-US" i="1" dirty="0"/>
              <a:t>                     </a:t>
            </a:r>
            <a:r>
              <a:rPr lang="en-US" altLang="en-US" b="1" dirty="0"/>
              <a:t>where </a:t>
            </a:r>
            <a:r>
              <a:rPr lang="en-US" altLang="en-US" i="1" dirty="0" err="1"/>
              <a:t>dept_name</a:t>
            </a:r>
            <a:r>
              <a:rPr lang="en-US" altLang="en-US" dirty="0"/>
              <a:t>= 'Finance’;</a:t>
            </a:r>
          </a:p>
          <a:p>
            <a:pPr>
              <a:buNone/>
              <a:tabLst>
                <a:tab pos="1239441" algn="l"/>
                <a:tab pos="1975247" algn="l"/>
              </a:tabLst>
            </a:pPr>
            <a:r>
              <a:rPr lang="en-US" altLang="en-US" sz="600" dirty="0"/>
              <a:t> </a:t>
            </a:r>
          </a:p>
          <a:p>
            <a:pPr>
              <a:tabLst>
                <a:tab pos="1239441" algn="l"/>
                <a:tab pos="1975247" algn="l"/>
              </a:tabLst>
            </a:pPr>
            <a:r>
              <a:rPr lang="en-US" altLang="en-US" i="1" dirty="0"/>
              <a:t>Delete all tuples in the instructor relation for those instructors associated with a department located in the Watson building.</a:t>
            </a:r>
          </a:p>
          <a:p>
            <a:pPr>
              <a:buNone/>
              <a:tabLst>
                <a:tab pos="1239441" algn="l"/>
                <a:tab pos="1975247" algn="l"/>
              </a:tabLst>
            </a:pPr>
            <a:r>
              <a:rPr lang="en-US" altLang="en-US" b="1" dirty="0"/>
              <a:t>	                     delete from </a:t>
            </a:r>
            <a:r>
              <a:rPr lang="en-US" altLang="en-US" i="1" dirty="0"/>
              <a:t>instructor</a:t>
            </a:r>
            <a:br>
              <a:rPr lang="en-US" altLang="en-US" i="1" dirty="0"/>
            </a:br>
            <a:r>
              <a:rPr lang="en-US" altLang="en-US" i="1" dirty="0"/>
              <a:t>                     </a:t>
            </a:r>
            <a:r>
              <a:rPr lang="en-US" altLang="en-US" b="1" dirty="0"/>
              <a:t>where </a:t>
            </a:r>
            <a:r>
              <a:rPr lang="en-US" altLang="en-US" i="1" dirty="0"/>
              <a:t>dept name </a:t>
            </a:r>
            <a:r>
              <a:rPr lang="en-US" altLang="en-US" b="1" dirty="0"/>
              <a:t>in </a:t>
            </a:r>
            <a:r>
              <a:rPr lang="en-US" altLang="en-US" dirty="0"/>
              <a:t>(</a:t>
            </a:r>
            <a:r>
              <a:rPr lang="en-US" altLang="en-US" b="1" dirty="0"/>
              <a:t>select </a:t>
            </a:r>
            <a:r>
              <a:rPr lang="en-US" altLang="en-US" i="1" dirty="0"/>
              <a:t>dept name</a:t>
            </a:r>
            <a:br>
              <a:rPr lang="en-US" altLang="en-US" i="1" dirty="0"/>
            </a:br>
            <a:r>
              <a:rPr lang="en-US" altLang="en-US" i="1" dirty="0"/>
              <a:t>                                                        </a:t>
            </a:r>
            <a:r>
              <a:rPr lang="en-US" altLang="en-US" b="1" dirty="0"/>
              <a:t>from </a:t>
            </a:r>
            <a:r>
              <a:rPr lang="en-US" altLang="en-US" i="1" dirty="0"/>
              <a:t>department</a:t>
            </a:r>
            <a:br>
              <a:rPr lang="en-US" altLang="en-US" i="1" dirty="0"/>
            </a:br>
            <a:r>
              <a:rPr lang="en-US" altLang="en-US" i="1" dirty="0"/>
              <a:t>                                                        </a:t>
            </a:r>
            <a:r>
              <a:rPr lang="en-US" altLang="en-US" b="1" dirty="0"/>
              <a:t>where </a:t>
            </a:r>
            <a:r>
              <a:rPr lang="en-US" altLang="en-US" i="1" dirty="0"/>
              <a:t>building </a:t>
            </a:r>
            <a:r>
              <a:rPr lang="en-US" altLang="en-US" dirty="0"/>
              <a:t>= 'Watson');</a:t>
            </a:r>
          </a:p>
          <a:p>
            <a:pPr>
              <a:tabLst>
                <a:tab pos="1239441" algn="l"/>
                <a:tab pos="1975247" algn="l"/>
              </a:tabLst>
            </a:pPr>
            <a:endParaRPr lang="en-US" altLang="en-US" dirty="0"/>
          </a:p>
        </p:txBody>
      </p:sp>
    </p:spTree>
    <p:extLst>
      <p:ext uri="{BB962C8B-B14F-4D97-AF65-F5344CB8AC3E}">
        <p14:creationId xmlns:p14="http://schemas.microsoft.com/office/powerpoint/2010/main" val="18996796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Rectangle 2"/>
          <p:cNvSpPr>
            <a:spLocks noGrp="1" noChangeArrowheads="1"/>
          </p:cNvSpPr>
          <p:nvPr>
            <p:ph type="title"/>
          </p:nvPr>
        </p:nvSpPr>
        <p:spPr/>
        <p:txBody>
          <a:bodyPr/>
          <a:lstStyle/>
          <a:p>
            <a:r>
              <a:rPr lang="en-US" altLang="en-US" dirty="0"/>
              <a:t>Deletion (Cont.)</a:t>
            </a:r>
          </a:p>
        </p:txBody>
      </p:sp>
      <p:sp>
        <p:nvSpPr>
          <p:cNvPr id="63490" name="Rectangle 3"/>
          <p:cNvSpPr>
            <a:spLocks noGrp="1" noChangeArrowheads="1"/>
          </p:cNvSpPr>
          <p:nvPr>
            <p:ph type="body" idx="1"/>
          </p:nvPr>
        </p:nvSpPr>
        <p:spPr>
          <a:xfrm>
            <a:off x="1719263" y="823104"/>
            <a:ext cx="5906834" cy="610790"/>
          </a:xfrm>
        </p:spPr>
        <p:txBody>
          <a:bodyPr/>
          <a:lstStyle/>
          <a:p>
            <a:pPr>
              <a:tabLst>
                <a:tab pos="1027510" algn="l"/>
                <a:tab pos="2355056" algn="l"/>
              </a:tabLst>
            </a:pPr>
            <a:r>
              <a:rPr lang="en-US" altLang="en-US" dirty="0"/>
              <a:t>Delete all instructors whose salary is less than the average salary of instructors</a:t>
            </a:r>
          </a:p>
          <a:p>
            <a:pPr>
              <a:tabLst>
                <a:tab pos="1027510" algn="l"/>
                <a:tab pos="2355056" algn="l"/>
              </a:tabLst>
            </a:pPr>
            <a:endParaRPr lang="en-US" altLang="en-US" dirty="0"/>
          </a:p>
          <a:p>
            <a:pPr>
              <a:tabLst>
                <a:tab pos="1027510" algn="l"/>
                <a:tab pos="2355056" algn="l"/>
              </a:tabLst>
            </a:pPr>
            <a:endParaRPr lang="en-US" altLang="en-US" dirty="0"/>
          </a:p>
          <a:p>
            <a:pPr>
              <a:tabLst>
                <a:tab pos="1027510" algn="l"/>
                <a:tab pos="2355056" algn="l"/>
              </a:tabLst>
            </a:pPr>
            <a:endParaRPr lang="en-US" altLang="en-US" dirty="0"/>
          </a:p>
          <a:p>
            <a:pPr lvl="1">
              <a:tabLst>
                <a:tab pos="1027510" algn="l"/>
                <a:tab pos="2355056" algn="l"/>
              </a:tabLst>
            </a:pPr>
            <a:r>
              <a:rPr lang="en-US" altLang="en-US" dirty="0"/>
              <a:t>Problem:  as we delete tuples from </a:t>
            </a:r>
            <a:r>
              <a:rPr lang="en-US" altLang="en-US" i="1" dirty="0"/>
              <a:t>instructor</a:t>
            </a:r>
            <a:r>
              <a:rPr lang="en-US" altLang="en-US" dirty="0"/>
              <a:t>, the average salary changes</a:t>
            </a:r>
          </a:p>
          <a:p>
            <a:pPr lvl="1">
              <a:tabLst>
                <a:tab pos="1027510" algn="l"/>
                <a:tab pos="2355056" algn="l"/>
              </a:tabLst>
            </a:pPr>
            <a:r>
              <a:rPr lang="en-US" altLang="en-US" dirty="0"/>
              <a:t>Solution used in SQL:</a:t>
            </a:r>
          </a:p>
          <a:p>
            <a:pPr marL="900113" lvl="2" indent="-257175">
              <a:buFont typeface="+mj-lt"/>
              <a:buAutoNum type="arabicPeriod"/>
              <a:tabLst>
                <a:tab pos="1027510" algn="l"/>
                <a:tab pos="2355056" algn="l"/>
              </a:tabLst>
            </a:pPr>
            <a:r>
              <a:rPr lang="en-US" altLang="en-US" dirty="0"/>
              <a:t>First, compute </a:t>
            </a:r>
            <a:r>
              <a:rPr lang="en-US" altLang="en-US" b="1" dirty="0" err="1"/>
              <a:t>avg</a:t>
            </a:r>
            <a:r>
              <a:rPr lang="en-US" altLang="en-US" dirty="0"/>
              <a:t> (salary) and find all tuples to delete</a:t>
            </a:r>
          </a:p>
          <a:p>
            <a:pPr marL="900113" lvl="2" indent="-257175">
              <a:buFont typeface="+mj-lt"/>
              <a:buAutoNum type="arabicPeriod"/>
              <a:tabLst>
                <a:tab pos="1027510" algn="l"/>
                <a:tab pos="2355056" algn="l"/>
              </a:tabLst>
            </a:pPr>
            <a:r>
              <a:rPr lang="en-US" altLang="en-US" dirty="0"/>
              <a:t>Next, delete all tuples found above (without recomputing </a:t>
            </a:r>
            <a:r>
              <a:rPr lang="en-US" altLang="en-US" b="1" dirty="0" err="1"/>
              <a:t>avg</a:t>
            </a:r>
            <a:r>
              <a:rPr lang="en-US" altLang="en-US" dirty="0"/>
              <a:t> or retesting the tuples)</a:t>
            </a:r>
          </a:p>
          <a:p>
            <a:pPr lvl="1">
              <a:tabLst>
                <a:tab pos="1027510" algn="l"/>
                <a:tab pos="2355056" algn="l"/>
              </a:tabLst>
            </a:pPr>
            <a:endParaRPr lang="en-US" altLang="en-US" dirty="0"/>
          </a:p>
        </p:txBody>
      </p:sp>
      <p:sp>
        <p:nvSpPr>
          <p:cNvPr id="63491" name="Text Box 4"/>
          <p:cNvSpPr txBox="1">
            <a:spLocks noChangeArrowheads="1"/>
          </p:cNvSpPr>
          <p:nvPr/>
        </p:nvSpPr>
        <p:spPr bwMode="auto">
          <a:xfrm>
            <a:off x="2288219" y="1269302"/>
            <a:ext cx="4789238" cy="68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delete from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&lt; (</a:t>
            </a: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75" b="1"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avg</a:t>
            </a: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p:txBody>
      </p:sp>
    </p:spTree>
    <p:extLst>
      <p:ext uri="{BB962C8B-B14F-4D97-AF65-F5344CB8AC3E}">
        <p14:creationId xmlns:p14="http://schemas.microsoft.com/office/powerpoint/2010/main" val="41336696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Rectangle 2"/>
          <p:cNvSpPr>
            <a:spLocks noGrp="1" noChangeArrowheads="1"/>
          </p:cNvSpPr>
          <p:nvPr>
            <p:ph type="title"/>
          </p:nvPr>
        </p:nvSpPr>
        <p:spPr>
          <a:xfrm>
            <a:off x="1870472" y="208360"/>
            <a:ext cx="6057900" cy="342900"/>
          </a:xfrm>
        </p:spPr>
        <p:txBody>
          <a:bodyPr/>
          <a:lstStyle/>
          <a:p>
            <a:r>
              <a:rPr lang="en-US" altLang="en-US" dirty="0"/>
              <a:t>Insertion</a:t>
            </a:r>
          </a:p>
        </p:txBody>
      </p:sp>
      <p:sp>
        <p:nvSpPr>
          <p:cNvPr id="64514" name="Rectangle 3"/>
          <p:cNvSpPr>
            <a:spLocks noGrp="1" noChangeArrowheads="1"/>
          </p:cNvSpPr>
          <p:nvPr>
            <p:ph type="body" idx="1"/>
          </p:nvPr>
        </p:nvSpPr>
        <p:spPr>
          <a:xfrm>
            <a:off x="1722269" y="851559"/>
            <a:ext cx="5739414" cy="3440382"/>
          </a:xfrm>
        </p:spPr>
        <p:txBody>
          <a:bodyPr/>
          <a:lstStyle/>
          <a:p>
            <a:pPr>
              <a:tabLst>
                <a:tab pos="903685" algn="l"/>
                <a:tab pos="1418035" algn="l"/>
              </a:tabLst>
            </a:pPr>
            <a:r>
              <a:rPr lang="en-US" altLang="en-US" dirty="0"/>
              <a:t>Add a new tuple to </a:t>
            </a:r>
            <a:r>
              <a:rPr lang="en-US" altLang="en-US" i="1" dirty="0"/>
              <a:t>course</a:t>
            </a:r>
          </a:p>
          <a:p>
            <a:pPr>
              <a:buNone/>
              <a:tabLst>
                <a:tab pos="903685" algn="l"/>
                <a:tab pos="1418035" algn="l"/>
              </a:tabLst>
            </a:pPr>
            <a:r>
              <a:rPr lang="en-US" altLang="en-US" b="1" dirty="0"/>
              <a:t>	      insert into </a:t>
            </a:r>
            <a:r>
              <a:rPr lang="en-US" altLang="en-US" i="1" dirty="0"/>
              <a:t>course</a:t>
            </a:r>
            <a:br>
              <a:rPr lang="en-US" altLang="en-US" i="1" dirty="0"/>
            </a:br>
            <a:r>
              <a:rPr lang="en-US" altLang="en-US" i="1" dirty="0"/>
              <a:t>             </a:t>
            </a:r>
            <a:r>
              <a:rPr lang="en-US" altLang="en-US" b="1" dirty="0"/>
              <a:t>values </a:t>
            </a:r>
            <a:r>
              <a:rPr lang="en-US" altLang="en-US" dirty="0"/>
              <a:t>('CS-437', 'Database Systems', 'Comp. Sci.', 4);</a:t>
            </a:r>
          </a:p>
          <a:p>
            <a:pPr>
              <a:buNone/>
              <a:tabLst>
                <a:tab pos="903685" algn="l"/>
                <a:tab pos="1418035" algn="l"/>
              </a:tabLst>
            </a:pPr>
            <a:r>
              <a:rPr lang="en-US" altLang="en-US" sz="600" dirty="0"/>
              <a:t> </a:t>
            </a:r>
          </a:p>
          <a:p>
            <a:pPr>
              <a:tabLst>
                <a:tab pos="903685" algn="l"/>
                <a:tab pos="1418035" algn="l"/>
              </a:tabLst>
            </a:pPr>
            <a:r>
              <a:rPr lang="en-US" altLang="en-US" dirty="0"/>
              <a:t>or equivalently</a:t>
            </a:r>
            <a:br>
              <a:rPr lang="en-US" altLang="en-US" dirty="0"/>
            </a:br>
            <a:r>
              <a:rPr lang="en-US" altLang="en-US" sz="600" dirty="0"/>
              <a:t> </a:t>
            </a:r>
          </a:p>
          <a:p>
            <a:pPr>
              <a:buNone/>
              <a:tabLst>
                <a:tab pos="903685" algn="l"/>
                <a:tab pos="1418035" algn="l"/>
              </a:tabLst>
            </a:pPr>
            <a:r>
              <a:rPr lang="en-US" altLang="en-US" dirty="0"/>
              <a:t>           </a:t>
            </a:r>
            <a:r>
              <a:rPr lang="en-US" altLang="en-US" b="1" dirty="0"/>
              <a:t>insert into </a:t>
            </a:r>
            <a:r>
              <a:rPr lang="en-US" altLang="en-US" i="1" dirty="0"/>
              <a:t>course </a:t>
            </a:r>
            <a:r>
              <a:rPr lang="en-US" altLang="en-US" dirty="0"/>
              <a:t>(</a:t>
            </a:r>
            <a:r>
              <a:rPr lang="en-US" altLang="en-US" i="1" dirty="0" err="1"/>
              <a:t>course_id</a:t>
            </a:r>
            <a:r>
              <a:rPr lang="en-US" altLang="en-US" dirty="0"/>
              <a:t>, </a:t>
            </a:r>
            <a:r>
              <a:rPr lang="en-US" altLang="en-US" i="1" dirty="0"/>
              <a:t>title</a:t>
            </a:r>
            <a:r>
              <a:rPr lang="en-US" altLang="en-US" dirty="0"/>
              <a:t>, </a:t>
            </a:r>
            <a:r>
              <a:rPr lang="en-US" altLang="en-US" i="1" dirty="0" err="1"/>
              <a:t>dept_name</a:t>
            </a:r>
            <a:r>
              <a:rPr lang="en-US" altLang="en-US" dirty="0"/>
              <a:t>, </a:t>
            </a:r>
            <a:r>
              <a:rPr lang="en-US" altLang="en-US" i="1" dirty="0"/>
              <a:t>credits</a:t>
            </a:r>
            <a:r>
              <a:rPr lang="en-US" altLang="en-US" dirty="0"/>
              <a:t>)</a:t>
            </a:r>
            <a:br>
              <a:rPr lang="en-US" altLang="en-US" dirty="0"/>
            </a:br>
            <a:r>
              <a:rPr lang="en-US" altLang="en-US" dirty="0"/>
              <a:t>             </a:t>
            </a:r>
            <a:r>
              <a:rPr lang="en-US" altLang="en-US" b="1" dirty="0"/>
              <a:t>values </a:t>
            </a:r>
            <a:r>
              <a:rPr lang="en-US" altLang="en-US" dirty="0"/>
              <a:t>('CS-437', 'Database Systems', 'Comp. Sci.', 4);</a:t>
            </a:r>
          </a:p>
          <a:p>
            <a:pPr>
              <a:buNone/>
              <a:tabLst>
                <a:tab pos="903685" algn="l"/>
                <a:tab pos="1418035" algn="l"/>
              </a:tabLst>
            </a:pPr>
            <a:r>
              <a:rPr lang="en-US" altLang="en-US" sz="600" dirty="0"/>
              <a:t> </a:t>
            </a:r>
          </a:p>
          <a:p>
            <a:pPr>
              <a:tabLst>
                <a:tab pos="903685" algn="l"/>
                <a:tab pos="1418035" algn="l"/>
              </a:tabLst>
            </a:pPr>
            <a:r>
              <a:rPr lang="en-US" altLang="en-US" dirty="0"/>
              <a:t>Add a new tuple to </a:t>
            </a:r>
            <a:r>
              <a:rPr lang="en-US" altLang="en-US" i="1" dirty="0"/>
              <a:t>student  </a:t>
            </a:r>
            <a:r>
              <a:rPr lang="en-US" altLang="en-US" dirty="0"/>
              <a:t>with </a:t>
            </a:r>
            <a:r>
              <a:rPr lang="en-US" altLang="en-US" i="1" dirty="0"/>
              <a:t>tot_creds </a:t>
            </a:r>
            <a:r>
              <a:rPr lang="en-US" altLang="en-US" dirty="0"/>
              <a:t>set to null</a:t>
            </a:r>
          </a:p>
          <a:p>
            <a:pPr>
              <a:buNone/>
              <a:tabLst>
                <a:tab pos="903685" algn="l"/>
                <a:tab pos="1418035" algn="l"/>
              </a:tabLst>
            </a:pPr>
            <a:r>
              <a:rPr lang="en-US" altLang="en-US" b="1" dirty="0"/>
              <a:t>	      insert into </a:t>
            </a:r>
            <a:r>
              <a:rPr lang="en-US" altLang="en-US" i="1" dirty="0"/>
              <a:t>student</a:t>
            </a:r>
            <a:br>
              <a:rPr lang="en-US" altLang="en-US" i="1" dirty="0"/>
            </a:br>
            <a:r>
              <a:rPr lang="en-US" altLang="en-US" i="1" dirty="0"/>
              <a:t>             </a:t>
            </a:r>
            <a:r>
              <a:rPr lang="en-US" altLang="en-US" b="1" dirty="0"/>
              <a:t>values </a:t>
            </a:r>
            <a:r>
              <a:rPr lang="en-US" altLang="en-US" dirty="0"/>
              <a:t>('3003', 'Green', 'Finance', </a:t>
            </a:r>
            <a:r>
              <a:rPr lang="en-US" altLang="en-US" i="1" dirty="0"/>
              <a:t>null</a:t>
            </a:r>
            <a:r>
              <a:rPr lang="en-US" altLang="en-US" dirty="0"/>
              <a:t>);</a:t>
            </a:r>
          </a:p>
          <a:p>
            <a:pPr>
              <a:buNone/>
              <a:tabLst>
                <a:tab pos="903685" algn="l"/>
                <a:tab pos="1418035" algn="l"/>
              </a:tabLst>
            </a:pPr>
            <a:r>
              <a:rPr lang="en-US" altLang="en-US" dirty="0"/>
              <a:t>	</a:t>
            </a:r>
          </a:p>
          <a:p>
            <a:pPr>
              <a:buNone/>
              <a:tabLst>
                <a:tab pos="903685" algn="l"/>
                <a:tab pos="1418035" algn="l"/>
              </a:tabLst>
            </a:pPr>
            <a:endParaRPr lang="en-US" altLang="en-US" dirty="0"/>
          </a:p>
        </p:txBody>
      </p:sp>
    </p:spTree>
    <p:extLst>
      <p:ext uri="{BB962C8B-B14F-4D97-AF65-F5344CB8AC3E}">
        <p14:creationId xmlns:p14="http://schemas.microsoft.com/office/powerpoint/2010/main" val="3560428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DC2ACCF-BF06-E64A-9A0F-2A5D12FC719B}"/>
              </a:ext>
            </a:extLst>
          </p:cNvPr>
          <p:cNvSpPr>
            <a:spLocks noGrp="1"/>
          </p:cNvSpPr>
          <p:nvPr>
            <p:ph idx="1"/>
          </p:nvPr>
        </p:nvSpPr>
        <p:spPr>
          <a:xfrm>
            <a:off x="3713630" y="518845"/>
            <a:ext cx="5257800" cy="1664550"/>
          </a:xfrm>
        </p:spPr>
        <p:txBody>
          <a:bodyPr/>
          <a:lstStyle/>
          <a:p>
            <a:pPr marL="0" indent="0">
              <a:buNone/>
            </a:pPr>
            <a:r>
              <a:rPr lang="en-US" sz="1600" dirty="0"/>
              <a:t>Without NULL, to get a correct answer:</a:t>
            </a:r>
          </a:p>
          <a:p>
            <a:r>
              <a:rPr lang="en-US" sz="1600" dirty="0"/>
              <a:t>I must understand the domain to determine “unknown” values or know what choice a developer made.</a:t>
            </a:r>
          </a:p>
          <a:p>
            <a:r>
              <a:rPr lang="en-US" sz="1600" dirty="0"/>
              <a:t>Explicitly include “where weight != 0” in all statements.</a:t>
            </a:r>
          </a:p>
          <a:p>
            <a:r>
              <a:rPr lang="en-US" sz="1600" dirty="0"/>
              <a:t>And this varies from column to column, table to table,</a:t>
            </a:r>
            <a:br>
              <a:rPr lang="en-US" sz="1600" dirty="0"/>
            </a:br>
            <a:r>
              <a:rPr lang="en-US" sz="1600" dirty="0"/>
              <a:t>schema to schema, etc.</a:t>
            </a:r>
          </a:p>
        </p:txBody>
      </p:sp>
      <p:sp>
        <p:nvSpPr>
          <p:cNvPr id="3" name="Title 2">
            <a:extLst>
              <a:ext uri="{FF2B5EF4-FFF2-40B4-BE49-F238E27FC236}">
                <a16:creationId xmlns:a16="http://schemas.microsoft.com/office/drawing/2014/main" id="{BE59ED6F-2CEC-7B4F-9841-18C187E5572E}"/>
              </a:ext>
            </a:extLst>
          </p:cNvPr>
          <p:cNvSpPr>
            <a:spLocks noGrp="1"/>
          </p:cNvSpPr>
          <p:nvPr>
            <p:ph type="title"/>
          </p:nvPr>
        </p:nvSpPr>
        <p:spPr/>
        <p:txBody>
          <a:bodyPr/>
          <a:lstStyle/>
          <a:p>
            <a:r>
              <a:rPr lang="en-US" dirty="0"/>
              <a:t>NULL and Correct Answers</a:t>
            </a:r>
          </a:p>
        </p:txBody>
      </p:sp>
      <p:pic>
        <p:nvPicPr>
          <p:cNvPr id="4" name="Picture 3">
            <a:extLst>
              <a:ext uri="{FF2B5EF4-FFF2-40B4-BE49-F238E27FC236}">
                <a16:creationId xmlns:a16="http://schemas.microsoft.com/office/drawing/2014/main" id="{8F12800C-54DD-A147-BE28-1912CB1CC3CA}"/>
              </a:ext>
            </a:extLst>
          </p:cNvPr>
          <p:cNvPicPr>
            <a:picLocks noChangeAspect="1"/>
          </p:cNvPicPr>
          <p:nvPr/>
        </p:nvPicPr>
        <p:blipFill>
          <a:blip r:embed="rId2"/>
          <a:stretch>
            <a:fillRect/>
          </a:stretch>
        </p:blipFill>
        <p:spPr>
          <a:xfrm>
            <a:off x="172570" y="590550"/>
            <a:ext cx="3377483" cy="2700830"/>
          </a:xfrm>
          <a:prstGeom prst="rect">
            <a:avLst/>
          </a:prstGeom>
        </p:spPr>
      </p:pic>
      <p:pic>
        <p:nvPicPr>
          <p:cNvPr id="5" name="Picture 4">
            <a:extLst>
              <a:ext uri="{FF2B5EF4-FFF2-40B4-BE49-F238E27FC236}">
                <a16:creationId xmlns:a16="http://schemas.microsoft.com/office/drawing/2014/main" id="{DB835BF7-8A1A-9140-BEEE-046473A67A17}"/>
              </a:ext>
            </a:extLst>
          </p:cNvPr>
          <p:cNvPicPr>
            <a:picLocks noChangeAspect="1"/>
          </p:cNvPicPr>
          <p:nvPr/>
        </p:nvPicPr>
        <p:blipFill>
          <a:blip r:embed="rId3"/>
          <a:stretch>
            <a:fillRect/>
          </a:stretch>
        </p:blipFill>
        <p:spPr>
          <a:xfrm>
            <a:off x="2698349" y="2257922"/>
            <a:ext cx="5791200" cy="2359378"/>
          </a:xfrm>
          <a:prstGeom prst="rect">
            <a:avLst/>
          </a:prstGeom>
        </p:spPr>
      </p:pic>
    </p:spTree>
    <p:extLst>
      <p:ext uri="{BB962C8B-B14F-4D97-AF65-F5344CB8AC3E}">
        <p14:creationId xmlns:p14="http://schemas.microsoft.com/office/powerpoint/2010/main" val="9160076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21ED42-298B-BF46-97C1-3BC86A911485}"/>
              </a:ext>
            </a:extLst>
          </p:cNvPr>
          <p:cNvSpPr>
            <a:spLocks noGrp="1"/>
          </p:cNvSpPr>
          <p:nvPr>
            <p:ph idx="1"/>
          </p:nvPr>
        </p:nvSpPr>
        <p:spPr/>
        <p:txBody>
          <a:bodyPr/>
          <a:lstStyle/>
          <a:p>
            <a:pPr marL="0" indent="0">
              <a:buNone/>
            </a:pPr>
            <a:r>
              <a:rPr lang="en-US" dirty="0"/>
              <a:t>Equivalent</a:t>
            </a:r>
          </a:p>
          <a:p>
            <a:pPr marL="0" indent="0">
              <a:buNone/>
            </a:pPr>
            <a:endParaRPr lang="en-US" dirty="0"/>
          </a:p>
          <a:p>
            <a:pPr marL="0" indent="0">
              <a:buNone/>
            </a:pPr>
            <a:r>
              <a:rPr lang="en-US" dirty="0"/>
              <a:t>insert into student values ('3003', 'Green', 'Finance', null);</a:t>
            </a:r>
          </a:p>
          <a:p>
            <a:pPr marL="0" indent="0">
              <a:buNone/>
            </a:pPr>
            <a:endParaRPr lang="en-US" dirty="0"/>
          </a:p>
          <a:p>
            <a:pPr marL="0" indent="0">
              <a:buNone/>
            </a:pPr>
            <a:r>
              <a:rPr lang="en-US" dirty="0"/>
              <a:t>insert into student(</a:t>
            </a:r>
            <a:r>
              <a:rPr lang="en-US" dirty="0" err="1"/>
              <a:t>dept_name</a:t>
            </a:r>
            <a:r>
              <a:rPr lang="en-US" dirty="0"/>
              <a:t>, ID, name)</a:t>
            </a:r>
          </a:p>
          <a:p>
            <a:pPr marL="0" indent="0">
              <a:buNone/>
            </a:pPr>
            <a:r>
              <a:rPr lang="en-US" dirty="0"/>
              <a:t>	values('Finance', '3003', 'Green');</a:t>
            </a:r>
          </a:p>
        </p:txBody>
      </p:sp>
      <p:sp>
        <p:nvSpPr>
          <p:cNvPr id="3" name="Title 2">
            <a:extLst>
              <a:ext uri="{FF2B5EF4-FFF2-40B4-BE49-F238E27FC236}">
                <a16:creationId xmlns:a16="http://schemas.microsoft.com/office/drawing/2014/main" id="{4123AFD1-8328-D14F-A8B9-EC88E6EAB15A}"/>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42834646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Rectangle 2"/>
          <p:cNvSpPr>
            <a:spLocks noGrp="1" noChangeArrowheads="1"/>
          </p:cNvSpPr>
          <p:nvPr>
            <p:ph type="title"/>
          </p:nvPr>
        </p:nvSpPr>
        <p:spPr>
          <a:xfrm>
            <a:off x="1809750" y="184547"/>
            <a:ext cx="6043613" cy="342900"/>
          </a:xfrm>
        </p:spPr>
        <p:txBody>
          <a:bodyPr/>
          <a:lstStyle/>
          <a:p>
            <a:r>
              <a:rPr lang="en-US" altLang="en-US" dirty="0"/>
              <a:t>Insertion (Cont.)</a:t>
            </a:r>
          </a:p>
        </p:txBody>
      </p:sp>
      <p:sp>
        <p:nvSpPr>
          <p:cNvPr id="65538" name="Rectangle 3"/>
          <p:cNvSpPr>
            <a:spLocks noGrp="1" noChangeArrowheads="1"/>
          </p:cNvSpPr>
          <p:nvPr>
            <p:ph type="body" idx="1"/>
          </p:nvPr>
        </p:nvSpPr>
        <p:spPr>
          <a:xfrm>
            <a:off x="1735585" y="829866"/>
            <a:ext cx="5671055" cy="3806142"/>
          </a:xfrm>
        </p:spPr>
        <p:txBody>
          <a:bodyPr/>
          <a:lstStyle/>
          <a:p>
            <a:pPr>
              <a:tabLst>
                <a:tab pos="681038" algn="l"/>
              </a:tabLst>
            </a:pPr>
            <a:r>
              <a:rPr lang="en-US" altLang="en-US" dirty="0"/>
              <a:t>Make each student in the Music department who has earned more than 144 credit hours an instructor in the Music department with a salary of  $18,000.</a:t>
            </a:r>
          </a:p>
          <a:p>
            <a:pPr>
              <a:buNone/>
              <a:tabLst>
                <a:tab pos="681038" algn="l"/>
              </a:tabLst>
            </a:pPr>
            <a:r>
              <a:rPr lang="en-US" altLang="en-US" dirty="0"/>
              <a:t>	    </a:t>
            </a:r>
            <a:r>
              <a:rPr lang="en-US" altLang="en-US" b="1" dirty="0"/>
              <a:t>insert into </a:t>
            </a:r>
            <a:r>
              <a:rPr lang="en-US" altLang="en-US" i="1" dirty="0"/>
              <a:t>instructor</a:t>
            </a:r>
            <a:br>
              <a:rPr lang="en-US" altLang="en-US" i="1" dirty="0"/>
            </a:br>
            <a:r>
              <a:rPr lang="en-US" altLang="en-US" i="1" dirty="0"/>
              <a:t>	</a:t>
            </a:r>
            <a:r>
              <a:rPr lang="en-US" altLang="en-US" b="1" dirty="0"/>
              <a:t>select </a:t>
            </a:r>
            <a:r>
              <a:rPr lang="en-US" altLang="en-US" i="1" dirty="0"/>
              <a:t>ID, name, dept_name, 18000</a:t>
            </a:r>
            <a:br>
              <a:rPr lang="en-US" altLang="en-US" i="1" dirty="0"/>
            </a:br>
            <a:r>
              <a:rPr lang="en-US" altLang="en-US" i="1" dirty="0"/>
              <a:t>         </a:t>
            </a:r>
            <a:r>
              <a:rPr lang="en-US" altLang="en-US" b="1" dirty="0"/>
              <a:t>from </a:t>
            </a:r>
            <a:r>
              <a:rPr lang="en-US" altLang="en-US" i="1" dirty="0"/>
              <a:t>  student </a:t>
            </a:r>
            <a:br>
              <a:rPr lang="en-US" altLang="en-US" i="1" dirty="0"/>
            </a:br>
            <a:r>
              <a:rPr lang="en-US" altLang="en-US" i="1" dirty="0"/>
              <a:t>         </a:t>
            </a:r>
            <a:r>
              <a:rPr lang="en-US" altLang="en-US" b="1" dirty="0"/>
              <a:t>where </a:t>
            </a:r>
            <a:r>
              <a:rPr lang="en-US" altLang="en-US" i="1" dirty="0"/>
              <a:t>  dept_name = '</a:t>
            </a:r>
            <a:r>
              <a:rPr lang="en-US" altLang="en-US" dirty="0"/>
              <a:t>Music' </a:t>
            </a:r>
            <a:r>
              <a:rPr lang="en-US" altLang="en-US" b="1" dirty="0"/>
              <a:t>and </a:t>
            </a:r>
            <a:r>
              <a:rPr lang="en-US" altLang="en-US" i="1" dirty="0" err="1"/>
              <a:t>total_cred</a:t>
            </a:r>
            <a:r>
              <a:rPr lang="en-US" altLang="en-US" b="1" dirty="0"/>
              <a:t> </a:t>
            </a:r>
            <a:r>
              <a:rPr lang="en-US" altLang="en-US" dirty="0"/>
              <a:t>&gt;</a:t>
            </a:r>
            <a:r>
              <a:rPr lang="en-US" altLang="en-US" b="1" dirty="0"/>
              <a:t> </a:t>
            </a:r>
            <a:r>
              <a:rPr lang="en-US" altLang="en-US" dirty="0"/>
              <a:t>144;</a:t>
            </a:r>
            <a:endParaRPr lang="en-US" altLang="en-US" i="1" dirty="0"/>
          </a:p>
          <a:p>
            <a:pPr>
              <a:buNone/>
              <a:tabLst>
                <a:tab pos="681038" algn="l"/>
              </a:tabLst>
            </a:pPr>
            <a:r>
              <a:rPr lang="en-US" altLang="en-US" sz="600" i="1" dirty="0"/>
              <a:t> </a:t>
            </a:r>
          </a:p>
          <a:p>
            <a:pPr>
              <a:tabLst>
                <a:tab pos="681038" algn="l"/>
              </a:tabLst>
            </a:pPr>
            <a:r>
              <a:rPr lang="en-US" altLang="en-US" dirty="0"/>
              <a:t>The </a:t>
            </a:r>
            <a:r>
              <a:rPr lang="en-US" altLang="en-US" b="1" dirty="0"/>
              <a:t>select from where</a:t>
            </a:r>
            <a:r>
              <a:rPr lang="en-US" altLang="en-US" dirty="0"/>
              <a:t> statement is evaluated fully before any of its results are inserted into the relation.  </a:t>
            </a:r>
          </a:p>
          <a:p>
            <a:pPr>
              <a:buNone/>
              <a:tabLst>
                <a:tab pos="681038" algn="l"/>
              </a:tabLst>
            </a:pPr>
            <a:r>
              <a:rPr lang="en-US" altLang="en-US" dirty="0"/>
              <a:t>     Otherwise queries like</a:t>
            </a:r>
          </a:p>
          <a:p>
            <a:pPr>
              <a:buNone/>
              <a:tabLst>
                <a:tab pos="681038" algn="l"/>
              </a:tabLst>
            </a:pPr>
            <a:r>
              <a:rPr lang="en-US" altLang="en-US" dirty="0"/>
              <a:t>       	</a:t>
            </a:r>
            <a:r>
              <a:rPr lang="en-US" altLang="en-US" b="1" dirty="0"/>
              <a:t>insert into</a:t>
            </a:r>
            <a:r>
              <a:rPr lang="en-US" altLang="en-US" dirty="0"/>
              <a:t> </a:t>
            </a:r>
            <a:r>
              <a:rPr lang="en-US" altLang="en-US" i="1" dirty="0"/>
              <a:t>table</a:t>
            </a:r>
            <a:r>
              <a:rPr lang="en-US" altLang="en-US" dirty="0"/>
              <a:t>1 </a:t>
            </a:r>
            <a:r>
              <a:rPr lang="en-US" altLang="en-US" b="1" dirty="0"/>
              <a:t>select</a:t>
            </a:r>
            <a:r>
              <a:rPr lang="en-US" altLang="en-US" dirty="0"/>
              <a:t> * </a:t>
            </a:r>
            <a:r>
              <a:rPr lang="en-US" altLang="en-US" b="1" dirty="0"/>
              <a:t>from</a:t>
            </a:r>
            <a:r>
              <a:rPr lang="en-US" altLang="en-US" dirty="0"/>
              <a:t> </a:t>
            </a:r>
            <a:r>
              <a:rPr lang="en-US" altLang="en-US" i="1" dirty="0"/>
              <a:t>table</a:t>
            </a:r>
            <a:r>
              <a:rPr lang="en-US" altLang="en-US" dirty="0"/>
              <a:t>1</a:t>
            </a:r>
          </a:p>
          <a:p>
            <a:pPr>
              <a:buNone/>
              <a:tabLst>
                <a:tab pos="681038" algn="l"/>
              </a:tabLst>
            </a:pPr>
            <a:r>
              <a:rPr lang="en-US" altLang="en-US" dirty="0"/>
              <a:t>       would cause problem</a:t>
            </a:r>
          </a:p>
        </p:txBody>
      </p:sp>
    </p:spTree>
    <p:extLst>
      <p:ext uri="{BB962C8B-B14F-4D97-AF65-F5344CB8AC3E}">
        <p14:creationId xmlns:p14="http://schemas.microsoft.com/office/powerpoint/2010/main" val="17883655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Rectangle 2"/>
          <p:cNvSpPr>
            <a:spLocks noGrp="1" noChangeArrowheads="1"/>
          </p:cNvSpPr>
          <p:nvPr>
            <p:ph type="title"/>
          </p:nvPr>
        </p:nvSpPr>
        <p:spPr>
          <a:xfrm>
            <a:off x="1803797" y="92869"/>
            <a:ext cx="6057900" cy="457200"/>
          </a:xfrm>
        </p:spPr>
        <p:txBody>
          <a:bodyPr/>
          <a:lstStyle/>
          <a:p>
            <a:r>
              <a:rPr lang="en-US" altLang="en-US" dirty="0"/>
              <a:t>Updates</a:t>
            </a:r>
          </a:p>
        </p:txBody>
      </p:sp>
      <p:sp>
        <p:nvSpPr>
          <p:cNvPr id="66562" name="Rectangle 3"/>
          <p:cNvSpPr>
            <a:spLocks noGrp="1" noChangeArrowheads="1"/>
          </p:cNvSpPr>
          <p:nvPr>
            <p:ph type="body" idx="1"/>
          </p:nvPr>
        </p:nvSpPr>
        <p:spPr>
          <a:xfrm>
            <a:off x="1728926" y="829009"/>
            <a:ext cx="5726097" cy="3657600"/>
          </a:xfrm>
        </p:spPr>
        <p:txBody>
          <a:bodyPr/>
          <a:lstStyle/>
          <a:p>
            <a:pPr>
              <a:tabLst>
                <a:tab pos="1752600" algn="l"/>
              </a:tabLst>
            </a:pPr>
            <a:r>
              <a:rPr lang="en-US" altLang="en-US" dirty="0"/>
              <a:t>Give  a  5% salary raise to all instructors</a:t>
            </a:r>
          </a:p>
          <a:p>
            <a:pPr lvl="1">
              <a:buNone/>
              <a:tabLst>
                <a:tab pos="1752600" algn="l"/>
              </a:tabLst>
            </a:pPr>
            <a:r>
              <a:rPr lang="en-US" altLang="en-US" dirty="0"/>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p>
          <a:p>
            <a:pPr>
              <a:tabLst>
                <a:tab pos="1752600" algn="l"/>
              </a:tabLst>
            </a:pPr>
            <a:r>
              <a:rPr lang="en-US" altLang="en-US" dirty="0"/>
              <a:t>Give  a 5% salary raise to those instructors who earn less than 70000</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70000;</a:t>
            </a:r>
          </a:p>
          <a:p>
            <a:pPr>
              <a:tabLst>
                <a:tab pos="1752600" algn="l"/>
              </a:tabLst>
            </a:pPr>
            <a:r>
              <a:rPr lang="en-US" altLang="en-US" dirty="0"/>
              <a:t>Give  a 5% salary raise to instructors whose salary is less than average</a:t>
            </a:r>
          </a:p>
          <a:p>
            <a:pPr>
              <a:buNone/>
              <a:tabLst>
                <a:tab pos="1752600" algn="l"/>
              </a:tabLst>
            </a:pPr>
            <a:r>
              <a:rPr lang="en-US" altLang="en-US" b="1" dirty="0">
                <a:sym typeface="Symbol" panose="05050102010706020507" pitchFamily="18" charset="2"/>
              </a:rPr>
              <a:t>                          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a:t>
            </a:r>
            <a:r>
              <a:rPr lang="en-US" altLang="en-US" b="1" dirty="0">
                <a:sym typeface="Symbol" panose="05050102010706020507" pitchFamily="18" charset="2"/>
              </a:rPr>
              <a:t>select </a:t>
            </a:r>
            <a:r>
              <a:rPr lang="en-US" altLang="en-US" b="1" dirty="0" err="1">
                <a:sym typeface="Symbol" panose="05050102010706020507" pitchFamily="18" charset="2"/>
              </a:rPr>
              <a:t>avg</a:t>
            </a:r>
            <a:r>
              <a:rPr lang="en-US" altLang="en-US" b="1" dirty="0">
                <a:sym typeface="Symbol" panose="05050102010706020507" pitchFamily="18" charset="2"/>
              </a:rPr>
              <a:t> </a:t>
            </a:r>
            <a:r>
              <a:rPr lang="en-US" altLang="en-US" dirty="0">
                <a:sym typeface="Symbol" panose="05050102010706020507" pitchFamily="18" charset="2"/>
              </a:rPr>
              <a:t>(salary)</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from </a:t>
            </a:r>
            <a:r>
              <a:rPr lang="en-US" altLang="en-US" i="1" dirty="0">
                <a:sym typeface="Symbol" panose="05050102010706020507" pitchFamily="18" charset="2"/>
              </a:rPr>
              <a:t>instructor</a:t>
            </a:r>
            <a:r>
              <a:rPr lang="en-US" altLang="en-US" dirty="0">
                <a:sym typeface="Symbol" panose="05050102010706020507" pitchFamily="18" charset="2"/>
              </a:rPr>
              <a:t>);</a:t>
            </a:r>
          </a:p>
          <a:p>
            <a:pPr>
              <a:tabLst>
                <a:tab pos="1752600"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6320047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Rectangle 2"/>
          <p:cNvSpPr>
            <a:spLocks noGrp="1" noChangeArrowheads="1"/>
          </p:cNvSpPr>
          <p:nvPr>
            <p:ph type="title"/>
          </p:nvPr>
        </p:nvSpPr>
        <p:spPr>
          <a:xfrm>
            <a:off x="1803797" y="92869"/>
            <a:ext cx="6057900" cy="457200"/>
          </a:xfrm>
        </p:spPr>
        <p:txBody>
          <a:bodyPr/>
          <a:lstStyle/>
          <a:p>
            <a:r>
              <a:rPr lang="en-US" altLang="en-US" dirty="0"/>
              <a:t>Updates (Cont.)</a:t>
            </a:r>
          </a:p>
        </p:txBody>
      </p:sp>
      <p:sp>
        <p:nvSpPr>
          <p:cNvPr id="66562" name="Rectangle 3"/>
          <p:cNvSpPr>
            <a:spLocks noGrp="1" noChangeArrowheads="1"/>
          </p:cNvSpPr>
          <p:nvPr>
            <p:ph type="body" idx="1"/>
          </p:nvPr>
        </p:nvSpPr>
        <p:spPr>
          <a:xfrm>
            <a:off x="1728928" y="825624"/>
            <a:ext cx="5726096" cy="2959993"/>
          </a:xfrm>
        </p:spPr>
        <p:txBody>
          <a:bodyPr/>
          <a:lstStyle/>
          <a:p>
            <a:pPr>
              <a:tabLst>
                <a:tab pos="1752600" algn="l"/>
              </a:tabLst>
            </a:pPr>
            <a:r>
              <a:rPr lang="en-US" altLang="en-US" dirty="0"/>
              <a:t>Increase salaries of instructors whose salary is over $100,000 by 3%, and all others by a 5% </a:t>
            </a:r>
          </a:p>
          <a:p>
            <a:pPr lvl="1">
              <a:tabLst>
                <a:tab pos="1752600" algn="l"/>
              </a:tabLst>
            </a:pPr>
            <a:r>
              <a:rPr lang="en-US" altLang="en-US" dirty="0"/>
              <a:t>Write two </a:t>
            </a:r>
            <a:r>
              <a:rPr lang="en-US" altLang="en-US" b="1" dirty="0"/>
              <a:t>update </a:t>
            </a:r>
            <a:r>
              <a:rPr lang="en-US" altLang="en-US" dirty="0"/>
              <a:t>statements:</a:t>
            </a:r>
          </a:p>
          <a:p>
            <a:pPr lvl="1">
              <a:buNone/>
              <a:tabLst>
                <a:tab pos="1752600" algn="l"/>
              </a:tabLst>
            </a:pPr>
            <a:r>
              <a:rPr lang="en-US" altLang="en-US" dirty="0"/>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1.03</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&gt; 100000;</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update </a:t>
            </a:r>
            <a:r>
              <a:rPr lang="en-US" altLang="en-US" i="1" dirty="0">
                <a:sym typeface="Symbol" panose="05050102010706020507" pitchFamily="18" charset="2"/>
              </a:rPr>
              <a:t>instructor</a:t>
            </a:r>
            <a:br>
              <a:rPr lang="en-US" altLang="en-US" i="1" dirty="0">
                <a:sym typeface="Symbol" panose="05050102010706020507" pitchFamily="18" charset="2"/>
              </a:rPr>
            </a:br>
            <a:r>
              <a:rPr lang="en-US" altLang="en-US" i="1" dirty="0">
                <a:sym typeface="Symbol" panose="05050102010706020507" pitchFamily="18" charset="2"/>
              </a:rPr>
              <a:t>                </a:t>
            </a:r>
            <a:r>
              <a:rPr lang="en-US" altLang="en-US" b="1" dirty="0">
                <a:sym typeface="Symbol" panose="05050102010706020507" pitchFamily="18" charset="2"/>
              </a:rPr>
              <a:t>set </a:t>
            </a:r>
            <a:r>
              <a:rPr lang="en-US" altLang="en-US" i="1" dirty="0">
                <a:sym typeface="Symbol" panose="05050102010706020507" pitchFamily="18" charset="2"/>
              </a:rPr>
              <a:t>salary </a:t>
            </a:r>
            <a:r>
              <a:rPr lang="en-US" altLang="en-US" dirty="0">
                <a:sym typeface="Symbol" panose="05050102010706020507" pitchFamily="18" charset="2"/>
              </a:rPr>
              <a:t>= </a:t>
            </a:r>
            <a:r>
              <a:rPr lang="en-US" altLang="en-US" i="1" dirty="0">
                <a:sym typeface="Symbol" panose="05050102010706020507" pitchFamily="18" charset="2"/>
              </a:rPr>
              <a:t>salary </a:t>
            </a:r>
            <a:r>
              <a:rPr lang="en-US" altLang="en-US" dirty="0">
                <a:sym typeface="Symbol" panose="05050102010706020507" pitchFamily="18" charset="2"/>
              </a:rPr>
              <a:t>* 1.05</a:t>
            </a:r>
            <a:br>
              <a:rPr lang="en-US" altLang="en-US" dirty="0">
                <a:sym typeface="Symbol" panose="05050102010706020507" pitchFamily="18" charset="2"/>
              </a:rPr>
            </a:br>
            <a:r>
              <a:rPr lang="en-US" altLang="en-US" dirty="0">
                <a:sym typeface="Symbol" panose="05050102010706020507" pitchFamily="18" charset="2"/>
              </a:rPr>
              <a:t>                </a:t>
            </a:r>
            <a:r>
              <a:rPr lang="en-US" altLang="en-US" b="1" dirty="0">
                <a:sym typeface="Symbol" panose="05050102010706020507" pitchFamily="18" charset="2"/>
              </a:rPr>
              <a:t>where </a:t>
            </a:r>
            <a:r>
              <a:rPr lang="en-US" altLang="en-US" i="1" dirty="0">
                <a:sym typeface="Symbol" panose="05050102010706020507" pitchFamily="18" charset="2"/>
              </a:rPr>
              <a:t>salary </a:t>
            </a:r>
            <a:r>
              <a:rPr lang="en-US" altLang="en-US" dirty="0">
                <a:sym typeface="Symbol" panose="05050102010706020507" pitchFamily="18" charset="2"/>
              </a:rPr>
              <a:t>&lt;= 100000;</a:t>
            </a:r>
          </a:p>
          <a:p>
            <a:pPr lvl="1">
              <a:tabLst>
                <a:tab pos="1752600" algn="l"/>
              </a:tabLst>
            </a:pPr>
            <a:r>
              <a:rPr lang="en-US" altLang="en-US" dirty="0">
                <a:sym typeface="Symbol" panose="05050102010706020507" pitchFamily="18" charset="2"/>
              </a:rPr>
              <a:t>The order is important</a:t>
            </a:r>
          </a:p>
          <a:p>
            <a:pPr lvl="1">
              <a:tabLst>
                <a:tab pos="1752600" algn="l"/>
              </a:tabLst>
            </a:pPr>
            <a:r>
              <a:rPr lang="en-US" altLang="en-US" dirty="0">
                <a:sym typeface="Symbol" panose="05050102010706020507" pitchFamily="18" charset="2"/>
              </a:rPr>
              <a:t>Can be done better using the </a:t>
            </a:r>
            <a:r>
              <a:rPr lang="en-US" altLang="en-US" b="1" dirty="0">
                <a:sym typeface="Symbol" panose="05050102010706020507" pitchFamily="18" charset="2"/>
              </a:rPr>
              <a:t>case </a:t>
            </a:r>
            <a:r>
              <a:rPr lang="en-US" altLang="en-US" dirty="0">
                <a:sym typeface="Symbol" panose="05050102010706020507" pitchFamily="18" charset="2"/>
              </a:rPr>
              <a:t>statement (next slide)</a:t>
            </a:r>
          </a:p>
        </p:txBody>
      </p:sp>
      <p:sp>
        <p:nvSpPr>
          <p:cNvPr id="2" name="Rectangle 1">
            <a:extLst>
              <a:ext uri="{FF2B5EF4-FFF2-40B4-BE49-F238E27FC236}">
                <a16:creationId xmlns:a16="http://schemas.microsoft.com/office/drawing/2014/main" id="{A91B821A-63E0-A849-AD1C-AA608CEDE0C0}"/>
              </a:ext>
            </a:extLst>
          </p:cNvPr>
          <p:cNvSpPr/>
          <p:nvPr/>
        </p:nvSpPr>
        <p:spPr bwMode="auto">
          <a:xfrm>
            <a:off x="914400" y="3867150"/>
            <a:ext cx="990600" cy="3048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Helvetica" charset="0"/>
              </a:rPr>
              <a:t>Fixed</a:t>
            </a:r>
          </a:p>
        </p:txBody>
      </p:sp>
      <p:sp>
        <p:nvSpPr>
          <p:cNvPr id="5" name="Rectangle 4">
            <a:extLst>
              <a:ext uri="{FF2B5EF4-FFF2-40B4-BE49-F238E27FC236}">
                <a16:creationId xmlns:a16="http://schemas.microsoft.com/office/drawing/2014/main" id="{7C1E0CC5-A607-DC42-9D65-EEE76BD0E9ED}"/>
              </a:ext>
            </a:extLst>
          </p:cNvPr>
          <p:cNvSpPr/>
          <p:nvPr/>
        </p:nvSpPr>
        <p:spPr bwMode="auto">
          <a:xfrm>
            <a:off x="1981200" y="3867150"/>
            <a:ext cx="685800" cy="3048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Helvetica" charset="0"/>
              </a:rPr>
              <a:t>Exec</a:t>
            </a:r>
          </a:p>
        </p:txBody>
      </p:sp>
      <p:sp>
        <p:nvSpPr>
          <p:cNvPr id="6" name="Rectangle 5">
            <a:extLst>
              <a:ext uri="{FF2B5EF4-FFF2-40B4-BE49-F238E27FC236}">
                <a16:creationId xmlns:a16="http://schemas.microsoft.com/office/drawing/2014/main" id="{31EB88C1-2FFE-9041-B95E-B36FF829DC70}"/>
              </a:ext>
            </a:extLst>
          </p:cNvPr>
          <p:cNvSpPr/>
          <p:nvPr/>
        </p:nvSpPr>
        <p:spPr bwMode="auto">
          <a:xfrm>
            <a:off x="2743200" y="3866147"/>
            <a:ext cx="990600" cy="3048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Helvetica" charset="0"/>
              </a:rPr>
              <a:t>Fixed 2</a:t>
            </a:r>
          </a:p>
        </p:txBody>
      </p:sp>
    </p:spTree>
    <p:extLst>
      <p:ext uri="{BB962C8B-B14F-4D97-AF65-F5344CB8AC3E}">
        <p14:creationId xmlns:p14="http://schemas.microsoft.com/office/powerpoint/2010/main" val="24090441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Rectangle 2"/>
          <p:cNvSpPr>
            <a:spLocks noGrp="1" noChangeArrowheads="1"/>
          </p:cNvSpPr>
          <p:nvPr>
            <p:ph type="title"/>
          </p:nvPr>
        </p:nvSpPr>
        <p:spPr>
          <a:xfrm>
            <a:off x="1814513" y="60722"/>
            <a:ext cx="6057900" cy="457200"/>
          </a:xfrm>
        </p:spPr>
        <p:txBody>
          <a:bodyPr/>
          <a:lstStyle/>
          <a:p>
            <a:r>
              <a:rPr lang="en-US" altLang="en-US" dirty="0"/>
              <a:t>Case Statement for Conditional Updates</a:t>
            </a:r>
          </a:p>
        </p:txBody>
      </p:sp>
      <p:sp>
        <p:nvSpPr>
          <p:cNvPr id="67586" name="Rectangle 3"/>
          <p:cNvSpPr>
            <a:spLocks noGrp="1" noChangeArrowheads="1"/>
          </p:cNvSpPr>
          <p:nvPr>
            <p:ph type="body" idx="1"/>
          </p:nvPr>
        </p:nvSpPr>
        <p:spPr>
          <a:xfrm>
            <a:off x="1728927" y="820342"/>
            <a:ext cx="5421682" cy="1932002"/>
          </a:xfrm>
        </p:spPr>
        <p:txBody>
          <a:bodyPr/>
          <a:lstStyle/>
          <a:p>
            <a:r>
              <a:rPr lang="en-US" altLang="en-US" dirty="0"/>
              <a:t>Same query as before but with case statement</a:t>
            </a:r>
          </a:p>
          <a:p>
            <a:pPr>
              <a:buFont typeface="Monotype Sorts" charset="2"/>
              <a:buNone/>
            </a:pPr>
            <a:r>
              <a:rPr lang="en-US" altLang="en-US" dirty="0"/>
              <a:t>		 </a:t>
            </a:r>
            <a:r>
              <a:rPr lang="en-US" altLang="en-US" b="1" dirty="0"/>
              <a:t>update </a:t>
            </a:r>
            <a:r>
              <a:rPr lang="en-US" altLang="en-US" i="1" dirty="0"/>
              <a:t>instructor</a:t>
            </a:r>
            <a:br>
              <a:rPr lang="en-US" altLang="en-US" i="1" dirty="0"/>
            </a:br>
            <a:r>
              <a:rPr lang="en-US" altLang="en-US" i="1" dirty="0"/>
              <a:t>               </a:t>
            </a:r>
            <a:r>
              <a:rPr lang="en-US" altLang="en-US" b="1" dirty="0"/>
              <a:t>set </a:t>
            </a:r>
            <a:r>
              <a:rPr lang="en-US" altLang="en-US" i="1" dirty="0"/>
              <a:t>salary </a:t>
            </a:r>
            <a:r>
              <a:rPr lang="en-US" altLang="en-US" dirty="0"/>
              <a:t>= </a:t>
            </a:r>
            <a:r>
              <a:rPr lang="en-US" altLang="en-US" b="1" dirty="0"/>
              <a:t>case</a:t>
            </a:r>
            <a:br>
              <a:rPr lang="en-US" altLang="en-US" b="1" dirty="0"/>
            </a:br>
            <a:r>
              <a:rPr lang="en-US" altLang="en-US" b="1" dirty="0"/>
              <a:t>                                      when </a:t>
            </a:r>
            <a:r>
              <a:rPr lang="en-US" altLang="en-US" i="1" dirty="0"/>
              <a:t>salary </a:t>
            </a:r>
            <a:r>
              <a:rPr lang="en-US" altLang="en-US" dirty="0"/>
              <a:t>&lt;= 100000 </a:t>
            </a:r>
            <a:r>
              <a:rPr lang="en-US" altLang="en-US" b="1" dirty="0"/>
              <a:t>then </a:t>
            </a:r>
            <a:r>
              <a:rPr lang="en-US" altLang="en-US" i="1" dirty="0"/>
              <a:t>salary </a:t>
            </a:r>
            <a:r>
              <a:rPr lang="en-US" altLang="en-US" dirty="0"/>
              <a:t>* 1.05</a:t>
            </a:r>
            <a:br>
              <a:rPr lang="en-US" altLang="en-US" dirty="0"/>
            </a:br>
            <a:r>
              <a:rPr lang="en-US" altLang="en-US" dirty="0"/>
              <a:t>                                      </a:t>
            </a:r>
            <a:r>
              <a:rPr lang="en-US" altLang="en-US" b="1" dirty="0"/>
              <a:t>else </a:t>
            </a:r>
            <a:r>
              <a:rPr lang="en-US" altLang="en-US" i="1" dirty="0"/>
              <a:t>salary </a:t>
            </a:r>
            <a:r>
              <a:rPr lang="en-US" altLang="en-US" dirty="0"/>
              <a:t>* 1.03</a:t>
            </a:r>
            <a:br>
              <a:rPr lang="en-US" altLang="en-US" dirty="0"/>
            </a:br>
            <a:r>
              <a:rPr lang="en-US" altLang="en-US" dirty="0"/>
              <a:t>                                     </a:t>
            </a:r>
            <a:r>
              <a:rPr lang="en-US" altLang="en-US" b="1" dirty="0"/>
              <a:t>end</a:t>
            </a:r>
            <a:endParaRPr lang="en-US" altLang="en-US" dirty="0"/>
          </a:p>
          <a:p>
            <a:pPr>
              <a:buFont typeface="Monotype Sorts" charset="2"/>
              <a:buNone/>
            </a:pPr>
            <a:endParaRPr lang="en-US" altLang="en-US" dirty="0"/>
          </a:p>
        </p:txBody>
      </p:sp>
    </p:spTree>
    <p:extLst>
      <p:ext uri="{BB962C8B-B14F-4D97-AF65-F5344CB8AC3E}">
        <p14:creationId xmlns:p14="http://schemas.microsoft.com/office/powerpoint/2010/main" val="39663718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0" name="Rectangle 2"/>
          <p:cNvSpPr>
            <a:spLocks noGrp="1" noChangeArrowheads="1"/>
          </p:cNvSpPr>
          <p:nvPr>
            <p:ph type="title"/>
          </p:nvPr>
        </p:nvSpPr>
        <p:spPr/>
        <p:txBody>
          <a:bodyPr/>
          <a:lstStyle/>
          <a:p>
            <a:r>
              <a:rPr lang="en-US" altLang="en-US" dirty="0"/>
              <a:t>Updates with Scalar Subqueries</a:t>
            </a:r>
          </a:p>
        </p:txBody>
      </p:sp>
      <p:sp>
        <p:nvSpPr>
          <p:cNvPr id="68610" name="Rectangle 3"/>
          <p:cNvSpPr>
            <a:spLocks noGrp="1" noChangeArrowheads="1"/>
          </p:cNvSpPr>
          <p:nvPr>
            <p:ph type="body" idx="1"/>
          </p:nvPr>
        </p:nvSpPr>
        <p:spPr>
          <a:xfrm>
            <a:off x="1719263" y="792910"/>
            <a:ext cx="5742419" cy="3404187"/>
          </a:xfrm>
        </p:spPr>
        <p:txBody>
          <a:bodyPr/>
          <a:lstStyle/>
          <a:p>
            <a:r>
              <a:rPr lang="en-US" altLang="en-US" dirty="0"/>
              <a:t>Recompute and update tot_creds value for all students</a:t>
            </a:r>
          </a:p>
          <a:p>
            <a:pPr>
              <a:buFont typeface="Monotype Sorts" charset="2"/>
              <a:buNone/>
            </a:pPr>
            <a:r>
              <a:rPr lang="en-US" altLang="en-US" b="1" dirty="0"/>
              <a:t>           update </a:t>
            </a:r>
            <a:r>
              <a:rPr lang="en-US" altLang="en-US" i="1" dirty="0"/>
              <a:t>student S </a:t>
            </a:r>
            <a:br>
              <a:rPr lang="en-US" altLang="en-US" i="1" dirty="0"/>
            </a:br>
            <a:r>
              <a:rPr lang="en-US" altLang="en-US" i="1" dirty="0"/>
              <a:t>     </a:t>
            </a:r>
            <a:r>
              <a:rPr lang="en-US" altLang="en-US" b="1" dirty="0"/>
              <a:t>set </a:t>
            </a:r>
            <a:r>
              <a:rPr lang="en-US" altLang="en-US" i="1" dirty="0"/>
              <a:t>tot_cred </a:t>
            </a:r>
            <a:r>
              <a:rPr lang="en-US" altLang="en-US" dirty="0"/>
              <a:t>= (</a:t>
            </a:r>
            <a:r>
              <a:rPr lang="en-US" altLang="en-US" b="1" dirty="0"/>
              <a:t>select sum</a:t>
            </a:r>
            <a:r>
              <a:rPr lang="en-US" altLang="en-US" dirty="0"/>
              <a:t>(</a:t>
            </a:r>
            <a:r>
              <a:rPr lang="en-US" altLang="en-US" i="1" dirty="0"/>
              <a:t>credits</a:t>
            </a:r>
            <a:r>
              <a:rPr lang="en-US" altLang="en-US" dirty="0"/>
              <a:t>)</a:t>
            </a:r>
            <a:br>
              <a:rPr lang="en-US" altLang="en-US" dirty="0"/>
            </a:br>
            <a:r>
              <a:rPr lang="en-US" altLang="en-US" dirty="0"/>
              <a:t>                              </a:t>
            </a:r>
            <a:r>
              <a:rPr lang="en-US" altLang="en-US" b="1" dirty="0"/>
              <a:t>from </a:t>
            </a:r>
            <a:r>
              <a:rPr lang="en-US" altLang="en-US" i="1" dirty="0"/>
              <a:t>takes, course</a:t>
            </a:r>
            <a:br>
              <a:rPr lang="en-US" altLang="en-US" i="1" dirty="0"/>
            </a:br>
            <a:r>
              <a:rPr lang="en-US" altLang="en-US" i="1" dirty="0"/>
              <a:t>                              </a:t>
            </a:r>
            <a:r>
              <a:rPr lang="en-US" altLang="en-US" b="1" dirty="0"/>
              <a:t>where </a:t>
            </a:r>
            <a:r>
              <a:rPr lang="en-US" altLang="en-US" i="1" dirty="0" err="1"/>
              <a:t>takes.course_id</a:t>
            </a:r>
            <a:r>
              <a:rPr lang="en-US" altLang="en-US" i="1" dirty="0"/>
              <a:t> </a:t>
            </a:r>
            <a:r>
              <a:rPr lang="en-US" altLang="en-US" dirty="0"/>
              <a:t>= </a:t>
            </a:r>
            <a:r>
              <a:rPr lang="en-US" altLang="en-US" i="1" dirty="0" err="1"/>
              <a:t>course.course_id</a:t>
            </a:r>
            <a:r>
              <a:rPr lang="en-US" altLang="en-US" i="1" dirty="0"/>
              <a:t>  </a:t>
            </a:r>
            <a:r>
              <a:rPr lang="en-US" altLang="en-US" b="1" dirty="0"/>
              <a:t>and </a:t>
            </a:r>
            <a:br>
              <a:rPr lang="en-US" altLang="en-US" b="1" dirty="0"/>
            </a:br>
            <a:r>
              <a:rPr lang="en-US" altLang="en-US" b="1" dirty="0"/>
              <a:t>		</a:t>
            </a:r>
            <a:r>
              <a:rPr lang="en-US" altLang="en-US" i="1" dirty="0"/>
              <a:t>S</a:t>
            </a:r>
            <a:r>
              <a:rPr lang="en-US" altLang="en-US" b="1" i="1" dirty="0"/>
              <a:t>.</a:t>
            </a:r>
            <a:r>
              <a:rPr lang="en-US" altLang="en-US" i="1" dirty="0"/>
              <a:t>ID</a:t>
            </a:r>
            <a:r>
              <a:rPr lang="en-US" altLang="en-US" dirty="0"/>
              <a:t>= </a:t>
            </a:r>
            <a:r>
              <a:rPr lang="en-US" altLang="en-US" i="1" dirty="0" err="1"/>
              <a:t>takes</a:t>
            </a:r>
            <a:r>
              <a:rPr lang="en-US" altLang="en-US" dirty="0" err="1"/>
              <a:t>.</a:t>
            </a:r>
            <a:r>
              <a:rPr lang="en-US" altLang="en-US" i="1" dirty="0" err="1"/>
              <a:t>ID.</a:t>
            </a:r>
            <a:r>
              <a:rPr lang="en-US" altLang="en-US" b="1" dirty="0" err="1"/>
              <a:t>and</a:t>
            </a:r>
            <a:r>
              <a:rPr lang="en-US" altLang="en-US" b="1" dirty="0"/>
              <a:t>                             				  </a:t>
            </a:r>
            <a:r>
              <a:rPr lang="en-US" altLang="en-US" i="1" dirty="0" err="1"/>
              <a:t>takes</a:t>
            </a:r>
            <a:r>
              <a:rPr lang="en-US" altLang="en-US" dirty="0" err="1"/>
              <a:t>.</a:t>
            </a:r>
            <a:r>
              <a:rPr lang="en-US" altLang="en-US" i="1" dirty="0" err="1"/>
              <a:t>grade</a:t>
            </a:r>
            <a:r>
              <a:rPr lang="en-US" altLang="en-US" i="1" dirty="0"/>
              <a:t> </a:t>
            </a:r>
            <a:r>
              <a:rPr lang="en-US" altLang="en-US" dirty="0"/>
              <a:t>&lt;&gt; 'F' </a:t>
            </a:r>
            <a:r>
              <a:rPr lang="en-US" altLang="en-US" b="1" dirty="0"/>
              <a:t>and</a:t>
            </a:r>
            <a:br>
              <a:rPr lang="en-US" altLang="en-US" b="1" dirty="0"/>
            </a:br>
            <a:r>
              <a:rPr lang="en-US" altLang="en-US" b="1" dirty="0"/>
              <a:t>                                          </a:t>
            </a:r>
            <a:r>
              <a:rPr lang="en-US" altLang="en-US" i="1" dirty="0" err="1"/>
              <a:t>takes</a:t>
            </a:r>
            <a:r>
              <a:rPr lang="en-US" altLang="en-US" dirty="0" err="1"/>
              <a:t>.</a:t>
            </a:r>
            <a:r>
              <a:rPr lang="en-US" altLang="en-US" i="1" dirty="0" err="1"/>
              <a:t>grade</a:t>
            </a:r>
            <a:r>
              <a:rPr lang="en-US" altLang="en-US" i="1" dirty="0"/>
              <a:t> </a:t>
            </a:r>
            <a:r>
              <a:rPr lang="en-US" altLang="en-US" b="1" dirty="0"/>
              <a:t>is not null</a:t>
            </a:r>
            <a:r>
              <a:rPr lang="en-US" altLang="en-US" dirty="0"/>
              <a:t>);</a:t>
            </a:r>
          </a:p>
          <a:p>
            <a:r>
              <a:rPr lang="en-US" altLang="en-US" dirty="0"/>
              <a:t>Sets </a:t>
            </a:r>
            <a:r>
              <a:rPr lang="en-US" altLang="en-US" i="1" dirty="0"/>
              <a:t>tot_creds</a:t>
            </a:r>
            <a:r>
              <a:rPr lang="en-US" altLang="en-US" dirty="0"/>
              <a:t> to null for students who have not taken any course</a:t>
            </a:r>
          </a:p>
          <a:p>
            <a:r>
              <a:rPr lang="en-US" altLang="en-US" dirty="0"/>
              <a:t>Instead of </a:t>
            </a:r>
            <a:r>
              <a:rPr lang="en-US" altLang="en-US" b="1" dirty="0"/>
              <a:t>sum</a:t>
            </a:r>
            <a:r>
              <a:rPr lang="en-US" altLang="en-US" dirty="0"/>
              <a:t>(</a:t>
            </a:r>
            <a:r>
              <a:rPr lang="en-US" altLang="en-US" i="1" dirty="0"/>
              <a:t>credits</a:t>
            </a:r>
            <a:r>
              <a:rPr lang="en-US" altLang="en-US" dirty="0"/>
              <a:t>), use:</a:t>
            </a:r>
          </a:p>
          <a:p>
            <a:pPr>
              <a:buFont typeface="Monotype Sorts" charset="2"/>
              <a:buNone/>
            </a:pPr>
            <a:r>
              <a:rPr lang="en-US" altLang="en-US" b="1" dirty="0"/>
              <a:t>                  case </a:t>
            </a:r>
            <a:br>
              <a:rPr lang="en-US" altLang="en-US" b="1" dirty="0"/>
            </a:br>
            <a:r>
              <a:rPr lang="en-US" altLang="en-US" b="1" dirty="0"/>
              <a:t>                 when sum</a:t>
            </a:r>
            <a:r>
              <a:rPr lang="en-US" altLang="en-US" dirty="0"/>
              <a:t>(</a:t>
            </a:r>
            <a:r>
              <a:rPr lang="en-US" altLang="en-US" i="1" dirty="0"/>
              <a:t>credits</a:t>
            </a:r>
            <a:r>
              <a:rPr lang="en-US" altLang="en-US" dirty="0"/>
              <a:t>) </a:t>
            </a:r>
            <a:r>
              <a:rPr lang="en-US" altLang="en-US" b="1" dirty="0"/>
              <a:t>is not null then sum</a:t>
            </a:r>
            <a:r>
              <a:rPr lang="en-US" altLang="en-US" dirty="0"/>
              <a:t>(</a:t>
            </a:r>
            <a:r>
              <a:rPr lang="en-US" altLang="en-US" i="1" dirty="0"/>
              <a:t>credits</a:t>
            </a:r>
            <a:r>
              <a:rPr lang="en-US" altLang="en-US" dirty="0"/>
              <a:t>)</a:t>
            </a:r>
            <a:br>
              <a:rPr lang="en-US" altLang="en-US" dirty="0"/>
            </a:br>
            <a:r>
              <a:rPr lang="en-US" altLang="en-US" dirty="0"/>
              <a:t>                 </a:t>
            </a:r>
            <a:r>
              <a:rPr lang="en-US" altLang="en-US" b="1" dirty="0"/>
              <a:t>else </a:t>
            </a:r>
            <a:r>
              <a:rPr lang="en-US" altLang="en-US" dirty="0"/>
              <a:t>0</a:t>
            </a:r>
            <a:br>
              <a:rPr lang="en-US" altLang="en-US" dirty="0"/>
            </a:br>
            <a:r>
              <a:rPr lang="en-US" altLang="en-US" dirty="0"/>
              <a:t>             </a:t>
            </a:r>
            <a:r>
              <a:rPr lang="en-US" altLang="en-US" b="1" dirty="0"/>
              <a:t>end</a:t>
            </a:r>
            <a:endParaRPr lang="en-US" altLang="en-US" dirty="0"/>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345586432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A688CF-5430-FE46-BD7B-4E2E49E3478B}"/>
              </a:ext>
            </a:extLst>
          </p:cNvPr>
          <p:cNvSpPr>
            <a:spLocks noGrp="1"/>
          </p:cNvSpPr>
          <p:nvPr>
            <p:ph idx="1"/>
          </p:nvPr>
        </p:nvSpPr>
        <p:spPr/>
        <p:txBody>
          <a:bodyPr/>
          <a:lstStyle/>
          <a:p>
            <a:r>
              <a:rPr lang="en-US" sz="1800" dirty="0"/>
              <a:t>INSERT, UPDATE and DELETE are pretty straightforward.</a:t>
            </a:r>
          </a:p>
          <a:p>
            <a:r>
              <a:rPr lang="en-US" sz="1800" dirty="0"/>
              <a:t>UPDATE and DELETE are very similar to SELECT</a:t>
            </a:r>
          </a:p>
          <a:p>
            <a:pPr lvl="1"/>
            <a:r>
              <a:rPr lang="en-US" sz="1600" dirty="0"/>
              <a:t>WHERE clause specifies which rows are affected.</a:t>
            </a:r>
          </a:p>
          <a:p>
            <a:pPr lvl="1"/>
            <a:r>
              <a:rPr lang="en-US" sz="1600" dirty="0"/>
              <a:t>The SELECT choose the columns to return.</a:t>
            </a:r>
          </a:p>
          <a:p>
            <a:pPr lvl="1"/>
            <a:r>
              <a:rPr lang="en-US" sz="1600" dirty="0"/>
              <a:t>The SET clause chooses and changes columns.</a:t>
            </a:r>
          </a:p>
          <a:p>
            <a:pPr lvl="1"/>
            <a:r>
              <a:rPr lang="en-US" sz="1600" dirty="0"/>
              <a:t>DELETE just removes the specified rows.</a:t>
            </a:r>
          </a:p>
          <a:p>
            <a:r>
              <a:rPr lang="en-US" sz="1800" dirty="0"/>
              <a:t>INSERT, UPDATE and DELETE changes must not violate constraints, e.g.</a:t>
            </a:r>
          </a:p>
          <a:p>
            <a:pPr lvl="1"/>
            <a:r>
              <a:rPr lang="en-US" sz="1600" dirty="0"/>
              <a:t>INSERT a row that causes a duplicate key.</a:t>
            </a:r>
          </a:p>
          <a:p>
            <a:pPr lvl="1"/>
            <a:r>
              <a:rPr lang="en-US" sz="1600" dirty="0"/>
              <a:t>DELETE a referenced (target) foreign key.</a:t>
            </a:r>
          </a:p>
          <a:p>
            <a:pPr lvl="1"/>
            <a:r>
              <a:rPr lang="en-US" sz="1600" dirty="0"/>
              <a:t>UPDATE columns that create a duplicate key.</a:t>
            </a:r>
          </a:p>
          <a:p>
            <a:pPr lvl="1"/>
            <a:r>
              <a:rPr lang="en-US" sz="1600" dirty="0"/>
              <a:t>INSERT values do not include all NOT NULL columns.</a:t>
            </a:r>
          </a:p>
          <a:p>
            <a:r>
              <a:rPr lang="en-US" sz="1800" dirty="0"/>
              <a:t>I am not going to do example now, but you have seen and will see me do examples in the context of larger examples.</a:t>
            </a:r>
          </a:p>
        </p:txBody>
      </p:sp>
      <p:sp>
        <p:nvSpPr>
          <p:cNvPr id="3" name="Title 2">
            <a:extLst>
              <a:ext uri="{FF2B5EF4-FFF2-40B4-BE49-F238E27FC236}">
                <a16:creationId xmlns:a16="http://schemas.microsoft.com/office/drawing/2014/main" id="{5FBF117B-D7DD-F14F-B526-E29E00E4BF89}"/>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155883760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JOINs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87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4: ER, Relational, SQL (III)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275560836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idx="1"/>
          </p:nvPr>
        </p:nvSpPr>
        <p:spPr/>
        <p:txBody>
          <a:bodyPr/>
          <a:lstStyle/>
          <a:p>
            <a:r>
              <a:rPr lang="en-US" altLang="en-US" b="1" dirty="0">
                <a:solidFill>
                  <a:srgbClr val="002060"/>
                </a:solidFill>
                <a:ea typeface="ＭＳ Ｐゴシック" pitchFamily="34" charset="-128"/>
              </a:rPr>
              <a:t>Join operations</a:t>
            </a:r>
            <a:r>
              <a:rPr lang="en-US" altLang="en-US" dirty="0">
                <a:solidFill>
                  <a:srgbClr val="002060"/>
                </a:solidFill>
                <a:ea typeface="ＭＳ Ｐゴシック" pitchFamily="34" charset="-128"/>
              </a:rPr>
              <a:t> </a:t>
            </a:r>
            <a:r>
              <a:rPr lang="en-US" altLang="en-US" dirty="0">
                <a:ea typeface="ＭＳ Ｐゴシック" pitchFamily="34" charset="-128"/>
              </a:rPr>
              <a:t>take two relations and return as a result another relation.</a:t>
            </a:r>
          </a:p>
          <a:p>
            <a:r>
              <a:rPr lang="en-US" altLang="en-US" dirty="0">
                <a:ea typeface="ＭＳ Ｐゴシック" pitchFamily="34" charset="-128"/>
              </a:rPr>
              <a:t>A join operation is a Cartesian product which requires that tuples in the two relations match (under some condition).  It also specifies the attributes that are present in the result of the join </a:t>
            </a:r>
          </a:p>
          <a:p>
            <a:r>
              <a:rPr lang="en-US" altLang="en-US" dirty="0">
                <a:ea typeface="ＭＳ Ｐゴシック" pitchFamily="34" charset="-128"/>
              </a:rPr>
              <a:t>The join operations are typically used as subquery expressions in the </a:t>
            </a:r>
            <a:r>
              <a:rPr lang="en-US" altLang="en-US" b="1" dirty="0">
                <a:ea typeface="ＭＳ Ｐゴシック" pitchFamily="34" charset="-128"/>
              </a:rPr>
              <a:t>from </a:t>
            </a:r>
            <a:r>
              <a:rPr lang="en-US" altLang="en-US" dirty="0">
                <a:ea typeface="ＭＳ Ｐゴシック" pitchFamily="34" charset="-128"/>
              </a:rPr>
              <a:t>clause</a:t>
            </a:r>
          </a:p>
          <a:p>
            <a:r>
              <a:rPr lang="en-US" altLang="en-US" dirty="0">
                <a:ea typeface="ＭＳ Ｐゴシック" pitchFamily="34" charset="-128"/>
              </a:rPr>
              <a:t>Three types of joins:</a:t>
            </a:r>
          </a:p>
          <a:p>
            <a:pPr lvl="1"/>
            <a:r>
              <a:rPr lang="en-US" altLang="en-US" dirty="0">
                <a:ea typeface="ＭＳ Ｐゴシック" pitchFamily="34" charset="-128"/>
              </a:rPr>
              <a:t>Natural join</a:t>
            </a:r>
          </a:p>
          <a:p>
            <a:pPr lvl="1"/>
            <a:r>
              <a:rPr lang="en-US" altLang="en-US" dirty="0">
                <a:ea typeface="ＭＳ Ｐゴシック" pitchFamily="34" charset="-128"/>
              </a:rPr>
              <a:t>Inner join</a:t>
            </a:r>
          </a:p>
          <a:p>
            <a:pPr lvl="1"/>
            <a:r>
              <a:rPr lang="en-US" altLang="en-US" dirty="0">
                <a:ea typeface="ＭＳ Ｐゴシック" pitchFamily="34" charset="-128"/>
              </a:rPr>
              <a:t>Outer join</a:t>
            </a:r>
          </a:p>
          <a:p>
            <a:pPr lvl="1">
              <a:buFont typeface="Monotype Sorts" charset="2"/>
              <a:buNone/>
            </a:pPr>
            <a:endParaRPr lang="en-US" altLang="en-US" sz="1500" dirty="0">
              <a:ea typeface="ＭＳ Ｐゴシック" pitchFamily="34" charset="-128"/>
            </a:endParaRPr>
          </a:p>
          <a:p>
            <a:endParaRPr lang="en-US" altLang="en-US" dirty="0">
              <a:ea typeface="ＭＳ Ｐゴシック" pitchFamily="34" charset="-128"/>
            </a:endParaRPr>
          </a:p>
        </p:txBody>
      </p:sp>
      <p:sp>
        <p:nvSpPr>
          <p:cNvPr id="313346" name="Rectangle 2"/>
          <p:cNvSpPr>
            <a:spLocks noGrp="1" noChangeArrowheads="1"/>
          </p:cNvSpPr>
          <p:nvPr>
            <p:ph type="title"/>
          </p:nvPr>
        </p:nvSpPr>
        <p:spPr/>
        <p:txBody>
          <a:bodyPr/>
          <a:lstStyle/>
          <a:p>
            <a:pPr>
              <a:defRPr/>
            </a:pPr>
            <a:r>
              <a:rPr lang="en-US" dirty="0">
                <a:ea typeface="+mj-ea"/>
              </a:rPr>
              <a:t>Joined Relations</a:t>
            </a:r>
          </a:p>
        </p:txBody>
      </p:sp>
      <p:sp>
        <p:nvSpPr>
          <p:cNvPr id="2" name="TextBox 1">
            <a:extLst>
              <a:ext uri="{FF2B5EF4-FFF2-40B4-BE49-F238E27FC236}">
                <a16:creationId xmlns:a16="http://schemas.microsoft.com/office/drawing/2014/main" id="{F17E2114-750B-2C49-958F-042F338207CE}"/>
              </a:ext>
            </a:extLst>
          </p:cNvPr>
          <p:cNvSpPr txBox="1"/>
          <p:nvPr/>
        </p:nvSpPr>
        <p:spPr>
          <a:xfrm>
            <a:off x="609600" y="3943350"/>
            <a:ext cx="7460247"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also hear terms like </a:t>
            </a: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equi</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-join, non-</a:t>
            </a: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equi</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-join, theta join, semi-join, ...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 ask for definitions on exams, but you can just look them up.</a:t>
            </a:r>
          </a:p>
        </p:txBody>
      </p:sp>
    </p:spTree>
    <p:extLst>
      <p:ext uri="{BB962C8B-B14F-4D97-AF65-F5344CB8AC3E}">
        <p14:creationId xmlns:p14="http://schemas.microsoft.com/office/powerpoint/2010/main" val="180427964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idx="1"/>
          </p:nvPr>
        </p:nvSpPr>
        <p:spPr/>
        <p:txBody>
          <a:bodyPr/>
          <a:lstStyle/>
          <a:p>
            <a:r>
              <a:rPr lang="en-US" altLang="en-US" dirty="0">
                <a:ea typeface="ＭＳ Ｐゴシック" pitchFamily="34" charset="-128"/>
              </a:rPr>
              <a:t>Natural join matches tuples with the same values for all common attributes, and retains only one copy of each common column.</a:t>
            </a:r>
          </a:p>
          <a:p>
            <a:r>
              <a:rPr lang="en-US" altLang="en-US" dirty="0">
                <a:ea typeface="ＭＳ Ｐゴシック" pitchFamily="34" charset="-128"/>
              </a:rPr>
              <a:t>List the names of instructors along with the course ID of the courses that they taught</a:t>
            </a:r>
          </a:p>
          <a:p>
            <a:pPr lvl="1"/>
            <a:r>
              <a:rPr lang="en-US" altLang="en-US" b="1" dirty="0">
                <a:ea typeface="ＭＳ Ｐゴシック" pitchFamily="34" charset="-128"/>
              </a:rPr>
              <a:t>select </a:t>
            </a:r>
            <a:r>
              <a:rPr lang="en-US" altLang="en-US" i="1" dirty="0">
                <a:ea typeface="ＭＳ Ｐゴシック" pitchFamily="34" charset="-128"/>
              </a:rPr>
              <a:t>name</a:t>
            </a:r>
            <a:r>
              <a:rPr lang="en-US" altLang="en-US" dirty="0">
                <a:ea typeface="ＭＳ Ｐゴシック" pitchFamily="34" charset="-128"/>
              </a:rPr>
              <a:t>, </a:t>
            </a:r>
            <a:r>
              <a:rPr lang="en-US" altLang="en-US" i="1" dirty="0" err="1">
                <a:ea typeface="ＭＳ Ｐゴシック" pitchFamily="34" charset="-128"/>
              </a:rPr>
              <a:t>course_id</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 students, takes</a:t>
            </a:r>
            <a:br>
              <a:rPr lang="en-US" altLang="en-US" i="1" dirty="0">
                <a:ea typeface="ＭＳ Ｐゴシック" pitchFamily="34" charset="-128"/>
              </a:rPr>
            </a:br>
            <a:r>
              <a:rPr lang="en-US" altLang="en-US" b="1" dirty="0">
                <a:ea typeface="ＭＳ Ｐゴシック" pitchFamily="34" charset="-128"/>
              </a:rPr>
              <a:t>where </a:t>
            </a:r>
            <a:r>
              <a:rPr lang="en-US" altLang="en-US" i="1" dirty="0">
                <a:ea typeface="ＭＳ Ｐゴシック" pitchFamily="34" charset="-128"/>
              </a:rPr>
              <a:t>student.ID </a:t>
            </a:r>
            <a:r>
              <a:rPr lang="en-US" altLang="en-US" dirty="0">
                <a:ea typeface="ＭＳ Ｐゴシック" pitchFamily="34" charset="-128"/>
              </a:rPr>
              <a:t>= </a:t>
            </a:r>
            <a:r>
              <a:rPr lang="en-US" altLang="en-US" i="1" dirty="0">
                <a:ea typeface="ＭＳ Ｐゴシック" pitchFamily="34" charset="-128"/>
              </a:rPr>
              <a:t>takes.ID</a:t>
            </a:r>
            <a:r>
              <a:rPr lang="en-US" altLang="en-US" dirty="0">
                <a:ea typeface="ＭＳ Ｐゴシック" pitchFamily="34" charset="-128"/>
              </a:rPr>
              <a:t>;</a:t>
            </a:r>
          </a:p>
          <a:p>
            <a:r>
              <a:rPr lang="en-US" altLang="en-US" dirty="0">
                <a:ea typeface="ＭＳ Ｐゴシック" pitchFamily="34" charset="-128"/>
              </a:rPr>
              <a:t>Same query in SQL with “natural join” construct</a:t>
            </a:r>
          </a:p>
          <a:p>
            <a:pPr lvl="1"/>
            <a:r>
              <a:rPr lang="en-US" altLang="en-US" b="1" dirty="0">
                <a:ea typeface="ＭＳ Ｐゴシック" pitchFamily="34" charset="-128"/>
              </a:rPr>
              <a:t>select </a:t>
            </a:r>
            <a:r>
              <a:rPr lang="en-US" altLang="en-US" i="1" dirty="0">
                <a:ea typeface="ＭＳ Ｐゴシック" pitchFamily="34" charset="-128"/>
              </a:rPr>
              <a:t>name</a:t>
            </a:r>
            <a:r>
              <a:rPr lang="en-US" altLang="en-US" dirty="0">
                <a:ea typeface="ＭＳ Ｐゴシック" pitchFamily="34" charset="-128"/>
              </a:rPr>
              <a:t>,</a:t>
            </a:r>
            <a:r>
              <a:rPr lang="en-US" altLang="en-US" i="1" dirty="0">
                <a:ea typeface="ＭＳ Ｐゴシック" pitchFamily="34" charset="-128"/>
              </a:rPr>
              <a:t> </a:t>
            </a:r>
            <a:r>
              <a:rPr lang="en-US" altLang="en-US" i="1" dirty="0" err="1">
                <a:ea typeface="ＭＳ Ｐゴシック" pitchFamily="34" charset="-128"/>
              </a:rPr>
              <a:t>course_id</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student </a:t>
            </a:r>
            <a:r>
              <a:rPr lang="en-US" altLang="en-US" b="1" dirty="0">
                <a:ea typeface="ＭＳ Ｐゴシック" pitchFamily="34" charset="-128"/>
              </a:rPr>
              <a:t>natural join </a:t>
            </a:r>
            <a:r>
              <a:rPr lang="en-US" altLang="en-US" i="1" dirty="0">
                <a:ea typeface="ＭＳ Ｐゴシック" pitchFamily="34" charset="-128"/>
              </a:rPr>
              <a:t>takes</a:t>
            </a:r>
            <a:r>
              <a:rPr lang="en-US" altLang="en-US" dirty="0">
                <a:ea typeface="ＭＳ Ｐゴシック" pitchFamily="34" charset="-128"/>
              </a:rPr>
              <a:t>;</a:t>
            </a:r>
          </a:p>
          <a:p>
            <a:pPr>
              <a:buFont typeface="Monotype Sorts" charset="2"/>
              <a:buNone/>
            </a:pPr>
            <a:endParaRPr lang="en-US" altLang="en-US" dirty="0">
              <a:ea typeface="ＭＳ Ｐゴシック" pitchFamily="34" charset="-128"/>
            </a:endParaRPr>
          </a:p>
        </p:txBody>
      </p:sp>
      <p:sp>
        <p:nvSpPr>
          <p:cNvPr id="529410" name="Rectangle 2"/>
          <p:cNvSpPr>
            <a:spLocks noGrp="1" noChangeArrowheads="1"/>
          </p:cNvSpPr>
          <p:nvPr>
            <p:ph type="title"/>
          </p:nvPr>
        </p:nvSpPr>
        <p:spPr/>
        <p:txBody>
          <a:bodyPr/>
          <a:lstStyle/>
          <a:p>
            <a:pPr>
              <a:defRPr/>
            </a:pPr>
            <a:r>
              <a:rPr lang="en-US" dirty="0"/>
              <a:t>Natural Join in SQL</a:t>
            </a:r>
          </a:p>
        </p:txBody>
      </p:sp>
    </p:spTree>
    <p:extLst>
      <p:ext uri="{BB962C8B-B14F-4D97-AF65-F5344CB8AC3E}">
        <p14:creationId xmlns:p14="http://schemas.microsoft.com/office/powerpoint/2010/main" val="2801381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59ED6F-2CEC-7B4F-9841-18C187E5572E}"/>
              </a:ext>
            </a:extLst>
          </p:cNvPr>
          <p:cNvSpPr>
            <a:spLocks noGrp="1"/>
          </p:cNvSpPr>
          <p:nvPr>
            <p:ph type="title"/>
          </p:nvPr>
        </p:nvSpPr>
        <p:spPr/>
        <p:txBody>
          <a:bodyPr/>
          <a:lstStyle/>
          <a:p>
            <a:r>
              <a:rPr lang="en-US" dirty="0"/>
              <a:t>NULL and Correct Answers</a:t>
            </a:r>
          </a:p>
        </p:txBody>
      </p:sp>
      <p:sp>
        <p:nvSpPr>
          <p:cNvPr id="7" name="Content Placeholder 6">
            <a:extLst>
              <a:ext uri="{FF2B5EF4-FFF2-40B4-BE49-F238E27FC236}">
                <a16:creationId xmlns:a16="http://schemas.microsoft.com/office/drawing/2014/main" id="{0DF1D061-C06A-EA43-825F-1A4589495171}"/>
              </a:ext>
            </a:extLst>
          </p:cNvPr>
          <p:cNvSpPr>
            <a:spLocks noGrp="1"/>
          </p:cNvSpPr>
          <p:nvPr>
            <p:ph idx="1"/>
          </p:nvPr>
        </p:nvSpPr>
        <p:spPr/>
        <p:txBody>
          <a:bodyPr/>
          <a:lstStyle/>
          <a:p>
            <a:r>
              <a:rPr lang="en-US" dirty="0"/>
              <a:t>Show in notebook.</a:t>
            </a:r>
          </a:p>
        </p:txBody>
      </p:sp>
    </p:spTree>
    <p:extLst>
      <p:ext uri="{BB962C8B-B14F-4D97-AF65-F5344CB8AC3E}">
        <p14:creationId xmlns:p14="http://schemas.microsoft.com/office/powerpoint/2010/main" val="275714196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idx="1"/>
          </p:nvPr>
        </p:nvSpPr>
        <p:spPr/>
        <p:txBody>
          <a:bodyPr/>
          <a:lstStyle/>
          <a:p>
            <a:r>
              <a:rPr lang="en-US" altLang="en-US" dirty="0">
                <a:ea typeface="ＭＳ Ｐゴシック" pitchFamily="34" charset="-128"/>
              </a:rPr>
              <a:t>The </a:t>
            </a:r>
            <a:r>
              <a:rPr lang="en-US" altLang="en-US" b="1" dirty="0">
                <a:ea typeface="ＭＳ Ｐゴシック" pitchFamily="34" charset="-128"/>
              </a:rPr>
              <a:t>from</a:t>
            </a:r>
            <a:r>
              <a:rPr lang="en-US" altLang="en-US" dirty="0">
                <a:ea typeface="ＭＳ Ｐゴシック" pitchFamily="34" charset="-128"/>
              </a:rPr>
              <a:t> clause can have multiple relations combined using natural join:</a:t>
            </a:r>
          </a:p>
          <a:p>
            <a:pPr lvl="1">
              <a:buNone/>
            </a:pPr>
            <a:r>
              <a:rPr lang="en-US" altLang="en-US" b="1" dirty="0">
                <a:ea typeface="ＭＳ Ｐゴシック" pitchFamily="34" charset="-128"/>
              </a:rPr>
              <a:t>     select </a:t>
            </a:r>
            <a:r>
              <a:rPr lang="en-US" altLang="en-US" i="1" dirty="0">
                <a:ea typeface="ＭＳ Ｐゴシック" pitchFamily="34" charset="-128"/>
              </a:rPr>
              <a:t> A</a:t>
            </a:r>
            <a:r>
              <a:rPr lang="en-US" altLang="en-US" i="1" baseline="-25000" dirty="0">
                <a:ea typeface="ＭＳ Ｐゴシック" pitchFamily="34" charset="-128"/>
              </a:rPr>
              <a:t>1</a:t>
            </a:r>
            <a:r>
              <a:rPr lang="en-US" altLang="en-US" i="1" dirty="0">
                <a:ea typeface="ＭＳ Ｐゴシック" pitchFamily="34" charset="-128"/>
              </a:rPr>
              <a:t>, A</a:t>
            </a:r>
            <a:r>
              <a:rPr lang="en-US" altLang="en-US" i="1" baseline="-25000" dirty="0">
                <a:ea typeface="ＭＳ Ｐゴシック" pitchFamily="34" charset="-128"/>
              </a:rPr>
              <a:t>2</a:t>
            </a:r>
            <a:r>
              <a:rPr lang="en-US" altLang="en-US" i="1" dirty="0">
                <a:ea typeface="ＭＳ Ｐゴシック" pitchFamily="34" charset="-128"/>
              </a:rPr>
              <a:t>, … A</a:t>
            </a:r>
            <a:r>
              <a:rPr lang="en-US" altLang="en-US" i="1" baseline="-25000" dirty="0">
                <a:ea typeface="ＭＳ Ｐゴシック" pitchFamily="34" charset="-128"/>
              </a:rPr>
              <a:t>n</a:t>
            </a:r>
            <a:br>
              <a:rPr lang="en-US" altLang="en-US" i="1" dirty="0">
                <a:ea typeface="ＭＳ Ｐゴシック" pitchFamily="34" charset="-128"/>
              </a:rPr>
            </a:br>
            <a:r>
              <a:rPr lang="en-US" altLang="en-US" b="1" dirty="0">
                <a:ea typeface="ＭＳ Ｐゴシック" pitchFamily="34" charset="-128"/>
              </a:rPr>
              <a:t>from </a:t>
            </a:r>
            <a:r>
              <a:rPr lang="en-US" altLang="en-US" i="1" dirty="0">
                <a:ea typeface="ＭＳ Ｐゴシック" pitchFamily="34" charset="-128"/>
              </a:rPr>
              <a:t> r</a:t>
            </a:r>
            <a:r>
              <a:rPr lang="en-US" altLang="en-US" i="1" baseline="-25000" dirty="0">
                <a:ea typeface="ＭＳ Ｐゴシック" pitchFamily="34" charset="-128"/>
              </a:rPr>
              <a:t>1</a:t>
            </a:r>
            <a:r>
              <a:rPr lang="en-US" altLang="en-US" i="1" dirty="0">
                <a:ea typeface="ＭＳ Ｐゴシック" pitchFamily="34" charset="-128"/>
              </a:rPr>
              <a:t>  </a:t>
            </a:r>
            <a:r>
              <a:rPr lang="en-US" altLang="en-US" b="1" dirty="0">
                <a:ea typeface="ＭＳ Ｐゴシック" pitchFamily="34" charset="-128"/>
              </a:rPr>
              <a:t>natural join </a:t>
            </a:r>
            <a:r>
              <a:rPr lang="en-US" altLang="en-US" i="1" dirty="0">
                <a:ea typeface="ＭＳ Ｐゴシック" pitchFamily="34" charset="-128"/>
              </a:rPr>
              <a:t>r</a:t>
            </a:r>
            <a:r>
              <a:rPr lang="en-US" altLang="en-US" i="1" baseline="-25000" dirty="0">
                <a:ea typeface="ＭＳ Ｐゴシック" pitchFamily="34" charset="-128"/>
              </a:rPr>
              <a:t>2</a:t>
            </a:r>
            <a:r>
              <a:rPr lang="en-US" altLang="en-US" i="1" dirty="0">
                <a:ea typeface="ＭＳ Ｐゴシック" pitchFamily="34" charset="-128"/>
              </a:rPr>
              <a:t> </a:t>
            </a:r>
            <a:r>
              <a:rPr lang="en-US" altLang="en-US" b="1" dirty="0">
                <a:ea typeface="ＭＳ Ｐゴシック" pitchFamily="34" charset="-128"/>
              </a:rPr>
              <a:t>natural join </a:t>
            </a:r>
            <a:r>
              <a:rPr lang="en-US" altLang="en-US" b="1" i="1" dirty="0">
                <a:ea typeface="ＭＳ Ｐゴシック" pitchFamily="34" charset="-128"/>
              </a:rPr>
              <a:t>.. </a:t>
            </a:r>
            <a:r>
              <a:rPr lang="en-US" altLang="en-US" b="1" dirty="0">
                <a:ea typeface="ＭＳ Ｐゴシック" pitchFamily="34" charset="-128"/>
              </a:rPr>
              <a:t>natural join </a:t>
            </a:r>
            <a:r>
              <a:rPr lang="en-US" altLang="en-US" dirty="0" err="1">
                <a:ea typeface="ＭＳ Ｐゴシック" pitchFamily="34" charset="-128"/>
              </a:rPr>
              <a:t>r</a:t>
            </a:r>
            <a:r>
              <a:rPr lang="en-US" altLang="en-US" baseline="-25000" dirty="0" err="1">
                <a:ea typeface="ＭＳ Ｐゴシック" pitchFamily="34" charset="-128"/>
              </a:rPr>
              <a:t>n</a:t>
            </a:r>
            <a:br>
              <a:rPr lang="en-US" altLang="en-US" i="1" dirty="0">
                <a:ea typeface="ＭＳ Ｐゴシック" pitchFamily="34" charset="-128"/>
              </a:rPr>
            </a:br>
            <a:r>
              <a:rPr lang="en-US" altLang="en-US" b="1" dirty="0">
                <a:ea typeface="ＭＳ Ｐゴシック" pitchFamily="34" charset="-128"/>
              </a:rPr>
              <a:t>where  </a:t>
            </a:r>
            <a:r>
              <a:rPr lang="en-US" altLang="en-US" i="1" dirty="0">
                <a:ea typeface="ＭＳ Ｐゴシック" pitchFamily="34" charset="-128"/>
              </a:rPr>
              <a:t>P </a:t>
            </a:r>
            <a:r>
              <a:rPr lang="en-US" altLang="en-US" dirty="0">
                <a:ea typeface="ＭＳ Ｐゴシック" pitchFamily="34" charset="-128"/>
              </a:rPr>
              <a:t>;</a:t>
            </a:r>
          </a:p>
          <a:p>
            <a:pPr>
              <a:buNone/>
            </a:pPr>
            <a:endParaRPr lang="en-US" altLang="en-US" dirty="0">
              <a:ea typeface="ＭＳ Ｐゴシック" pitchFamily="34" charset="-128"/>
            </a:endParaRPr>
          </a:p>
          <a:p>
            <a:pPr>
              <a:buFont typeface="Monotype Sorts" charset="2"/>
              <a:buNone/>
            </a:pPr>
            <a:endParaRPr lang="en-US" altLang="en-US" dirty="0">
              <a:ea typeface="ＭＳ Ｐゴシック" pitchFamily="34" charset="-128"/>
            </a:endParaRPr>
          </a:p>
        </p:txBody>
      </p:sp>
      <p:sp>
        <p:nvSpPr>
          <p:cNvPr id="529410" name="Rectangle 2"/>
          <p:cNvSpPr>
            <a:spLocks noGrp="1" noChangeArrowheads="1"/>
          </p:cNvSpPr>
          <p:nvPr>
            <p:ph type="title"/>
          </p:nvPr>
        </p:nvSpPr>
        <p:spPr/>
        <p:txBody>
          <a:bodyPr/>
          <a:lstStyle/>
          <a:p>
            <a:pPr>
              <a:defRPr/>
            </a:pPr>
            <a:r>
              <a:rPr lang="en-US" dirty="0"/>
              <a:t>Natural Join in SQL (Cont.)</a:t>
            </a:r>
          </a:p>
        </p:txBody>
      </p:sp>
    </p:spTree>
    <p:extLst>
      <p:ext uri="{BB962C8B-B14F-4D97-AF65-F5344CB8AC3E}">
        <p14:creationId xmlns:p14="http://schemas.microsoft.com/office/powerpoint/2010/main" val="312166252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dirty="0">
                <a:ea typeface="+mj-ea"/>
              </a:rPr>
              <a:t>Student Relation</a:t>
            </a:r>
          </a:p>
        </p:txBody>
      </p:sp>
      <p:pic>
        <p:nvPicPr>
          <p:cNvPr id="1029" name="Picture 5" descr="W:\db-book\db7\slide-dir\Tables-Figures\EPS-PDF-JPG-dir\tables\student.jpg"/>
          <p:cNvPicPr>
            <a:picLocks noChangeAspect="1" noChangeArrowheads="1"/>
          </p:cNvPicPr>
          <p:nvPr/>
        </p:nvPicPr>
        <p:blipFill>
          <a:blip r:embed="rId3"/>
          <a:srcRect/>
          <a:stretch>
            <a:fillRect/>
          </a:stretch>
        </p:blipFill>
        <p:spPr bwMode="auto">
          <a:xfrm>
            <a:off x="2861265" y="1194239"/>
            <a:ext cx="3467826" cy="3086101"/>
          </a:xfrm>
          <a:prstGeom prst="rect">
            <a:avLst/>
          </a:prstGeom>
          <a:noFill/>
        </p:spPr>
      </p:pic>
    </p:spTree>
    <p:extLst>
      <p:ext uri="{BB962C8B-B14F-4D97-AF65-F5344CB8AC3E}">
        <p14:creationId xmlns:p14="http://schemas.microsoft.com/office/powerpoint/2010/main" val="250329356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dirty="0">
                <a:ea typeface="+mj-ea"/>
              </a:rPr>
              <a:t>Takes Relation</a:t>
            </a:r>
          </a:p>
        </p:txBody>
      </p:sp>
      <p:pic>
        <p:nvPicPr>
          <p:cNvPr id="1026" name="Picture 2" descr="C:\Users\as668\Desktop\Judi-Done\4_02.jpg"/>
          <p:cNvPicPr>
            <a:picLocks noChangeAspect="1" noChangeArrowheads="1"/>
          </p:cNvPicPr>
          <p:nvPr/>
        </p:nvPicPr>
        <p:blipFill>
          <a:blip r:embed="rId3"/>
          <a:srcRect/>
          <a:stretch>
            <a:fillRect/>
          </a:stretch>
        </p:blipFill>
        <p:spPr bwMode="auto">
          <a:xfrm>
            <a:off x="2819400" y="514350"/>
            <a:ext cx="3194759" cy="3843900"/>
          </a:xfrm>
          <a:prstGeom prst="rect">
            <a:avLst/>
          </a:prstGeom>
          <a:noFill/>
        </p:spPr>
      </p:pic>
    </p:spTree>
    <p:extLst>
      <p:ext uri="{BB962C8B-B14F-4D97-AF65-F5344CB8AC3E}">
        <p14:creationId xmlns:p14="http://schemas.microsoft.com/office/powerpoint/2010/main" val="315152173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pPr>
              <a:defRPr/>
            </a:pPr>
            <a:r>
              <a:rPr lang="en-US" b="0" i="1" dirty="0">
                <a:ea typeface="+mj-ea"/>
              </a:rPr>
              <a:t>student</a:t>
            </a:r>
            <a:r>
              <a:rPr lang="en-US" dirty="0">
                <a:ea typeface="+mj-ea"/>
              </a:rPr>
              <a:t> natural join </a:t>
            </a:r>
            <a:r>
              <a:rPr lang="en-US" b="0" i="1" dirty="0">
                <a:ea typeface="+mj-ea"/>
              </a:rPr>
              <a:t>takes</a:t>
            </a:r>
          </a:p>
        </p:txBody>
      </p:sp>
      <p:pic>
        <p:nvPicPr>
          <p:cNvPr id="2" name="Picture 2" descr="C:\Users\as668\Desktop\Judi-Done\4_03.jpg"/>
          <p:cNvPicPr>
            <a:picLocks noChangeAspect="1" noChangeArrowheads="1"/>
          </p:cNvPicPr>
          <p:nvPr/>
        </p:nvPicPr>
        <p:blipFill>
          <a:blip r:embed="rId3"/>
          <a:srcRect/>
          <a:stretch>
            <a:fillRect/>
          </a:stretch>
        </p:blipFill>
        <p:spPr bwMode="auto">
          <a:xfrm>
            <a:off x="2762900" y="882447"/>
            <a:ext cx="4307641" cy="3578827"/>
          </a:xfrm>
          <a:prstGeom prst="rect">
            <a:avLst/>
          </a:prstGeom>
          <a:noFill/>
        </p:spPr>
      </p:pic>
    </p:spTree>
    <p:extLst>
      <p:ext uri="{BB962C8B-B14F-4D97-AF65-F5344CB8AC3E}">
        <p14:creationId xmlns:p14="http://schemas.microsoft.com/office/powerpoint/2010/main" val="18201529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idx="1"/>
          </p:nvPr>
        </p:nvSpPr>
        <p:spPr/>
        <p:txBody>
          <a:bodyPr/>
          <a:lstStyle/>
          <a:p>
            <a:r>
              <a:rPr lang="en-US" dirty="0"/>
              <a:t>Beware of unrelated attributes with same name which get equated incorrectly</a:t>
            </a:r>
          </a:p>
          <a:p>
            <a:r>
              <a:rPr lang="en-US" altLang="en-US" dirty="0">
                <a:ea typeface="ＭＳ Ｐゴシック" pitchFamily="34" charset="-128"/>
              </a:rPr>
              <a:t> </a:t>
            </a:r>
            <a:r>
              <a:rPr lang="en-US" dirty="0"/>
              <a:t>Example -- List the names of students’ instructors along with the titles of courses that they have taken</a:t>
            </a:r>
          </a:p>
          <a:p>
            <a:pPr lvl="1"/>
            <a:r>
              <a:rPr lang="en-US" dirty="0"/>
              <a:t>Correct version</a:t>
            </a:r>
          </a:p>
          <a:p>
            <a:pPr lvl="1">
              <a:buNone/>
            </a:pPr>
            <a:r>
              <a:rPr lang="en-US" b="1" dirty="0"/>
              <a:t>           select </a:t>
            </a:r>
            <a:r>
              <a:rPr lang="en-US" i="1" dirty="0"/>
              <a:t>name</a:t>
            </a:r>
            <a:r>
              <a:rPr lang="en-US" dirty="0"/>
              <a:t>, </a:t>
            </a:r>
            <a:r>
              <a:rPr lang="en-US" i="1" dirty="0"/>
              <a:t>title</a:t>
            </a:r>
            <a:br>
              <a:rPr lang="en-US" i="1" dirty="0"/>
            </a:br>
            <a:r>
              <a:rPr lang="en-US" i="1" dirty="0"/>
              <a:t>       </a:t>
            </a:r>
            <a:r>
              <a:rPr lang="en-US" b="1" dirty="0"/>
              <a:t>from </a:t>
            </a:r>
            <a:r>
              <a:rPr lang="en-US" i="1" dirty="0"/>
              <a:t>student </a:t>
            </a:r>
            <a:r>
              <a:rPr lang="en-US" b="1" dirty="0"/>
              <a:t>natural join </a:t>
            </a:r>
            <a:r>
              <a:rPr lang="en-US" i="1" dirty="0"/>
              <a:t>takes</a:t>
            </a:r>
            <a:r>
              <a:rPr lang="en-US" dirty="0"/>
              <a:t>, </a:t>
            </a:r>
            <a:r>
              <a:rPr lang="en-US" i="1" dirty="0"/>
              <a:t>course</a:t>
            </a:r>
            <a:br>
              <a:rPr lang="en-US" i="1" dirty="0"/>
            </a:br>
            <a:r>
              <a:rPr lang="en-US" i="1" dirty="0"/>
              <a:t>       </a:t>
            </a:r>
            <a:r>
              <a:rPr lang="en-US" b="1" dirty="0"/>
              <a:t>where </a:t>
            </a:r>
            <a:r>
              <a:rPr lang="en-US" i="1" dirty="0" err="1"/>
              <a:t>takes</a:t>
            </a:r>
            <a:r>
              <a:rPr lang="en-US" dirty="0" err="1"/>
              <a:t>.</a:t>
            </a:r>
            <a:r>
              <a:rPr lang="en-US" i="1" dirty="0" err="1"/>
              <a:t>course_id</a:t>
            </a:r>
            <a:r>
              <a:rPr lang="en-US" i="1" dirty="0"/>
              <a:t> </a:t>
            </a:r>
            <a:r>
              <a:rPr lang="en-US" dirty="0"/>
              <a:t>= </a:t>
            </a:r>
            <a:r>
              <a:rPr lang="en-US" i="1" dirty="0" err="1"/>
              <a:t>course</a:t>
            </a:r>
            <a:r>
              <a:rPr lang="en-US" dirty="0" err="1"/>
              <a:t>.</a:t>
            </a:r>
            <a:r>
              <a:rPr lang="en-US" i="1" dirty="0" err="1"/>
              <a:t>course_id</a:t>
            </a:r>
            <a:r>
              <a:rPr lang="en-US" dirty="0"/>
              <a:t>;</a:t>
            </a:r>
          </a:p>
          <a:p>
            <a:pPr lvl="1"/>
            <a:r>
              <a:rPr lang="en-US" dirty="0"/>
              <a:t>Incorrect version</a:t>
            </a:r>
          </a:p>
          <a:p>
            <a:pPr lvl="2">
              <a:buFont typeface="Webdings" pitchFamily="18" charset="2"/>
              <a:buNone/>
              <a:defRPr/>
            </a:pPr>
            <a:r>
              <a:rPr lang="en-US" b="1" dirty="0"/>
              <a:t>       select </a:t>
            </a:r>
            <a:r>
              <a:rPr lang="en-US" i="1" dirty="0"/>
              <a:t>name</a:t>
            </a:r>
            <a:r>
              <a:rPr lang="en-US" dirty="0"/>
              <a:t>, </a:t>
            </a:r>
            <a:r>
              <a:rPr lang="en-US" i="1" dirty="0"/>
              <a:t>title</a:t>
            </a:r>
            <a:br>
              <a:rPr lang="en-US" i="1" dirty="0"/>
            </a:br>
            <a:r>
              <a:rPr lang="en-US" i="1" dirty="0"/>
              <a:t>   </a:t>
            </a:r>
            <a:r>
              <a:rPr lang="en-US" b="1" dirty="0"/>
              <a:t>from </a:t>
            </a:r>
            <a:r>
              <a:rPr lang="en-US" i="1" dirty="0"/>
              <a:t>student </a:t>
            </a:r>
            <a:r>
              <a:rPr lang="en-US" b="1" dirty="0"/>
              <a:t>natural join </a:t>
            </a:r>
            <a:r>
              <a:rPr lang="en-US" i="1" dirty="0"/>
              <a:t>takes </a:t>
            </a:r>
            <a:r>
              <a:rPr lang="en-US" b="1" dirty="0"/>
              <a:t>natural join </a:t>
            </a:r>
            <a:r>
              <a:rPr lang="en-US" i="1" dirty="0"/>
              <a:t>course</a:t>
            </a:r>
            <a:r>
              <a:rPr lang="en-US" dirty="0"/>
              <a:t>;</a:t>
            </a:r>
          </a:p>
          <a:p>
            <a:pPr lvl="2">
              <a:defRPr/>
            </a:pPr>
            <a:r>
              <a:rPr lang="en-US" dirty="0"/>
              <a:t>This query omits all (student name, course title) pairs where the student takes a course in a department other than the student's own department. </a:t>
            </a:r>
          </a:p>
          <a:p>
            <a:pPr lvl="2">
              <a:defRPr/>
            </a:pPr>
            <a:r>
              <a:rPr lang="en-US" dirty="0"/>
              <a:t>The  correct  version (above), correctly outputs such pairs.</a:t>
            </a:r>
          </a:p>
          <a:p>
            <a:pPr lvl="1"/>
            <a:endParaRPr lang="en-US" sz="1200" dirty="0"/>
          </a:p>
          <a:p>
            <a:pPr lvl="1"/>
            <a:endParaRPr lang="en-US" altLang="en-US" dirty="0">
              <a:ea typeface="ＭＳ Ｐゴシック" pitchFamily="34" charset="-128"/>
            </a:endParaRPr>
          </a:p>
        </p:txBody>
      </p:sp>
      <p:sp>
        <p:nvSpPr>
          <p:cNvPr id="529410" name="Rectangle 2"/>
          <p:cNvSpPr>
            <a:spLocks noGrp="1" noChangeArrowheads="1"/>
          </p:cNvSpPr>
          <p:nvPr>
            <p:ph type="title"/>
          </p:nvPr>
        </p:nvSpPr>
        <p:spPr/>
        <p:txBody>
          <a:bodyPr/>
          <a:lstStyle/>
          <a:p>
            <a:pPr>
              <a:defRPr/>
            </a:pPr>
            <a:r>
              <a:rPr lang="en-US" dirty="0"/>
              <a:t>Dangerous in Natural Join</a:t>
            </a:r>
          </a:p>
        </p:txBody>
      </p:sp>
    </p:spTree>
    <p:extLst>
      <p:ext uri="{BB962C8B-B14F-4D97-AF65-F5344CB8AC3E}">
        <p14:creationId xmlns:p14="http://schemas.microsoft.com/office/powerpoint/2010/main" val="217542473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Grp="1" noChangeArrowheads="1"/>
          </p:cNvSpPr>
          <p:nvPr>
            <p:ph idx="1"/>
          </p:nvPr>
        </p:nvSpPr>
        <p:spPr/>
        <p:txBody>
          <a:bodyPr vert="horz" wrap="square" lIns="68580" tIns="34290" rIns="68580" bIns="34290" numCol="1" anchor="t" anchorCtr="0" compatLnSpc="1">
            <a:prstTxWarp prst="textNoShape">
              <a:avLst/>
            </a:prstTxWarp>
          </a:bodyPr>
          <a:lstStyle/>
          <a:p>
            <a:pPr indent="-274320"/>
            <a:r>
              <a:rPr lang="en-US" dirty="0"/>
              <a:t>To avoid the danger of equating attributes erroneously, we can use the “</a:t>
            </a:r>
            <a:r>
              <a:rPr lang="en-US" b="1" dirty="0"/>
              <a:t>using</a:t>
            </a:r>
            <a:r>
              <a:rPr lang="en-US" dirty="0"/>
              <a:t>” construct that allows us to specify exactly which columns should be equated.</a:t>
            </a:r>
          </a:p>
          <a:p>
            <a:pPr indent="-274320"/>
            <a:r>
              <a:rPr lang="en-US" dirty="0"/>
              <a:t>Query example</a:t>
            </a:r>
            <a:endParaRPr lang="en-US" i="1" dirty="0"/>
          </a:p>
          <a:p>
            <a:pPr>
              <a:buNone/>
              <a:defRPr/>
            </a:pPr>
            <a:r>
              <a:rPr lang="en-US" i="1" dirty="0"/>
              <a:t>        </a:t>
            </a:r>
            <a:r>
              <a:rPr lang="en-US" b="1" dirty="0"/>
              <a:t>select </a:t>
            </a:r>
            <a:r>
              <a:rPr lang="en-US" i="1" dirty="0"/>
              <a:t>name</a:t>
            </a:r>
            <a:r>
              <a:rPr lang="en-US" dirty="0"/>
              <a:t>, </a:t>
            </a:r>
            <a:r>
              <a:rPr lang="en-US" i="1" dirty="0"/>
              <a:t>title</a:t>
            </a:r>
            <a:br>
              <a:rPr lang="en-US" i="1" dirty="0"/>
            </a:br>
            <a:r>
              <a:rPr lang="en-US" i="1" dirty="0"/>
              <a:t>   </a:t>
            </a:r>
            <a:r>
              <a:rPr lang="en-US" b="1" dirty="0"/>
              <a:t>from  </a:t>
            </a:r>
            <a:r>
              <a:rPr lang="en-US" dirty="0"/>
              <a:t>(</a:t>
            </a:r>
            <a:r>
              <a:rPr lang="en-US" i="1" dirty="0"/>
              <a:t>student </a:t>
            </a:r>
            <a:r>
              <a:rPr lang="en-US" b="1" dirty="0"/>
              <a:t>natural join </a:t>
            </a:r>
            <a:r>
              <a:rPr lang="en-US" i="1" dirty="0"/>
              <a:t>takes</a:t>
            </a:r>
            <a:r>
              <a:rPr lang="en-US" dirty="0"/>
              <a:t>) </a:t>
            </a:r>
            <a:r>
              <a:rPr lang="en-US" b="1" dirty="0"/>
              <a:t> join </a:t>
            </a:r>
            <a:r>
              <a:rPr lang="en-US" i="1" dirty="0"/>
              <a:t>course</a:t>
            </a:r>
            <a:r>
              <a:rPr lang="en-US" dirty="0"/>
              <a:t> </a:t>
            </a:r>
            <a:r>
              <a:rPr lang="en-US" b="1" dirty="0"/>
              <a:t>using </a:t>
            </a:r>
            <a:r>
              <a:rPr lang="en-US" dirty="0"/>
              <a:t>(</a:t>
            </a:r>
            <a:r>
              <a:rPr lang="en-US" i="1" dirty="0" err="1"/>
              <a:t>course_id</a:t>
            </a:r>
            <a:r>
              <a:rPr lang="en-US" dirty="0"/>
              <a:t>)</a:t>
            </a:r>
          </a:p>
          <a:p>
            <a:pPr indent="-274320"/>
            <a:endParaRPr lang="en-US" altLang="en-US" dirty="0"/>
          </a:p>
        </p:txBody>
      </p:sp>
      <p:sp>
        <p:nvSpPr>
          <p:cNvPr id="648194" name="Rectangle 2"/>
          <p:cNvSpPr>
            <a:spLocks noGrp="1" noChangeArrowheads="1"/>
          </p:cNvSpPr>
          <p:nvPr>
            <p:ph type="title"/>
          </p:nvPr>
        </p:nvSpPr>
        <p:spPr/>
        <p:txBody>
          <a:bodyPr/>
          <a:lstStyle/>
          <a:p>
            <a:r>
              <a:rPr lang="en-US" dirty="0"/>
              <a:t>Natural Join with Using Clause</a:t>
            </a:r>
            <a:endParaRPr lang="en-US" altLang="en-US" dirty="0">
              <a:effectLst>
                <a:outerShdw blurRad="38100" dist="38100" dir="2700000" algn="tl">
                  <a:srgbClr val="C0C0C0"/>
                </a:outerShdw>
              </a:effectLst>
            </a:endParaRPr>
          </a:p>
        </p:txBody>
      </p:sp>
    </p:spTree>
    <p:extLst>
      <p:ext uri="{BB962C8B-B14F-4D97-AF65-F5344CB8AC3E}">
        <p14:creationId xmlns:p14="http://schemas.microsoft.com/office/powerpoint/2010/main" val="1139248283"/>
      </p:ext>
    </p:extLst>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Grp="1" noChangeArrowheads="1"/>
          </p:cNvSpPr>
          <p:nvPr>
            <p:ph idx="1"/>
          </p:nvPr>
        </p:nvSpPr>
        <p:spPr/>
        <p:txBody>
          <a:bodyPr vert="horz" wrap="square" lIns="68580" tIns="34290" rIns="68580" bIns="34290" numCol="1" anchor="t" anchorCtr="0" compatLnSpc="1">
            <a:prstTxWarp prst="textNoShape">
              <a:avLst/>
            </a:prstTxWarp>
          </a:bodyPr>
          <a:lstStyle/>
          <a:p>
            <a:pPr indent="-274320"/>
            <a:r>
              <a:rPr lang="en-US" dirty="0"/>
              <a:t>The  </a:t>
            </a:r>
            <a:r>
              <a:rPr lang="en-US" b="1" dirty="0"/>
              <a:t>on </a:t>
            </a:r>
            <a:r>
              <a:rPr lang="en-US" dirty="0"/>
              <a:t> condition allows a general predicate over the relations being  joined</a:t>
            </a:r>
          </a:p>
          <a:p>
            <a:pPr indent="-274320"/>
            <a:r>
              <a:rPr lang="en-US" dirty="0"/>
              <a:t>This predicate is written like a </a:t>
            </a:r>
            <a:r>
              <a:rPr lang="en-US" b="1" dirty="0"/>
              <a:t>where</a:t>
            </a:r>
            <a:r>
              <a:rPr lang="en-US" dirty="0"/>
              <a:t> clause predicate except for the use of the keyword </a:t>
            </a:r>
            <a:r>
              <a:rPr lang="en-US" b="1" dirty="0"/>
              <a:t>on</a:t>
            </a:r>
          </a:p>
          <a:p>
            <a:pPr indent="-274320"/>
            <a:r>
              <a:rPr lang="en-US" dirty="0"/>
              <a:t>Query example</a:t>
            </a:r>
            <a:endParaRPr lang="en-US" i="1" dirty="0"/>
          </a:p>
          <a:p>
            <a:pPr>
              <a:buNone/>
              <a:defRPr/>
            </a:pPr>
            <a:r>
              <a:rPr lang="en-US" b="1" dirty="0"/>
              <a:t>          select *</a:t>
            </a:r>
            <a:br>
              <a:rPr lang="en-US" i="1" dirty="0"/>
            </a:br>
            <a:r>
              <a:rPr lang="en-US" i="1" dirty="0"/>
              <a:t>     </a:t>
            </a:r>
            <a:r>
              <a:rPr lang="en-US" b="1" dirty="0"/>
              <a:t>from  </a:t>
            </a:r>
            <a:r>
              <a:rPr lang="en-US" i="1" dirty="0"/>
              <a:t>student </a:t>
            </a:r>
            <a:r>
              <a:rPr lang="en-US" b="1" dirty="0"/>
              <a:t>join </a:t>
            </a:r>
            <a:r>
              <a:rPr lang="en-US" i="1" dirty="0"/>
              <a:t>takes</a:t>
            </a:r>
            <a:r>
              <a:rPr lang="en-US" dirty="0"/>
              <a:t> </a:t>
            </a:r>
            <a:r>
              <a:rPr lang="en-US" b="1" dirty="0"/>
              <a:t>on </a:t>
            </a:r>
            <a:r>
              <a:rPr lang="en-US" i="1" dirty="0" err="1"/>
              <a:t>student_ID</a:t>
            </a:r>
            <a:r>
              <a:rPr lang="en-US" b="1" dirty="0"/>
              <a:t>  </a:t>
            </a:r>
            <a:r>
              <a:rPr lang="en-US" dirty="0"/>
              <a:t>=</a:t>
            </a:r>
            <a:r>
              <a:rPr lang="en-US" b="1" dirty="0"/>
              <a:t> </a:t>
            </a:r>
            <a:r>
              <a:rPr lang="en-US" i="1" dirty="0" err="1"/>
              <a:t>takes_ID</a:t>
            </a:r>
            <a:endParaRPr lang="en-US" i="1" dirty="0"/>
          </a:p>
          <a:p>
            <a:pPr lvl="1">
              <a:defRPr/>
            </a:pPr>
            <a:r>
              <a:rPr lang="en-US" dirty="0"/>
              <a:t>The </a:t>
            </a:r>
            <a:r>
              <a:rPr lang="en-US" b="1" dirty="0"/>
              <a:t>on</a:t>
            </a:r>
            <a:r>
              <a:rPr lang="en-US" dirty="0"/>
              <a:t> condition above specifies that a tuple from </a:t>
            </a:r>
            <a:r>
              <a:rPr lang="en-US" i="1" dirty="0"/>
              <a:t>student</a:t>
            </a:r>
            <a:r>
              <a:rPr lang="en-US" dirty="0"/>
              <a:t> matches a tuple from </a:t>
            </a:r>
            <a:r>
              <a:rPr lang="en-US" i="1" dirty="0"/>
              <a:t>takes</a:t>
            </a:r>
            <a:r>
              <a:rPr lang="en-US" dirty="0"/>
              <a:t> if their </a:t>
            </a:r>
            <a:r>
              <a:rPr lang="en-US" i="1" dirty="0"/>
              <a:t>ID</a:t>
            </a:r>
            <a:r>
              <a:rPr lang="en-US" dirty="0"/>
              <a:t> values are equal.</a:t>
            </a:r>
          </a:p>
          <a:p>
            <a:pPr>
              <a:defRPr/>
            </a:pPr>
            <a:r>
              <a:rPr lang="en-US" dirty="0"/>
              <a:t>Equivalent to:</a:t>
            </a:r>
          </a:p>
          <a:p>
            <a:pPr>
              <a:buNone/>
              <a:defRPr/>
            </a:pPr>
            <a:r>
              <a:rPr lang="en-US" b="1" dirty="0"/>
              <a:t>             select *</a:t>
            </a:r>
            <a:br>
              <a:rPr lang="en-US" i="1" dirty="0"/>
            </a:br>
            <a:r>
              <a:rPr lang="en-US" i="1" dirty="0"/>
              <a:t>        </a:t>
            </a:r>
            <a:r>
              <a:rPr lang="en-US" b="1" dirty="0"/>
              <a:t>from  </a:t>
            </a:r>
            <a:r>
              <a:rPr lang="en-US" i="1" dirty="0"/>
              <a:t>student , takes</a:t>
            </a:r>
            <a:r>
              <a:rPr lang="en-US" dirty="0"/>
              <a:t> </a:t>
            </a:r>
            <a:br>
              <a:rPr lang="en-US" i="1" dirty="0"/>
            </a:br>
            <a:r>
              <a:rPr lang="en-US" i="1" dirty="0"/>
              <a:t>        </a:t>
            </a:r>
            <a:r>
              <a:rPr lang="en-US" b="1" dirty="0"/>
              <a:t>where  </a:t>
            </a:r>
            <a:r>
              <a:rPr lang="en-US" i="1" dirty="0" err="1"/>
              <a:t>student_ID</a:t>
            </a:r>
            <a:r>
              <a:rPr lang="en-US" b="1" dirty="0"/>
              <a:t>  </a:t>
            </a:r>
            <a:r>
              <a:rPr lang="en-US" dirty="0"/>
              <a:t>=</a:t>
            </a:r>
            <a:r>
              <a:rPr lang="en-US" b="1" dirty="0"/>
              <a:t> </a:t>
            </a:r>
            <a:r>
              <a:rPr lang="en-US" i="1" dirty="0" err="1"/>
              <a:t>takes_ID</a:t>
            </a:r>
            <a:endParaRPr lang="en-US" dirty="0"/>
          </a:p>
          <a:p>
            <a:pPr>
              <a:defRPr/>
            </a:pPr>
            <a:endParaRPr lang="en-US" i="1" dirty="0"/>
          </a:p>
          <a:p>
            <a:pPr indent="-274320"/>
            <a:endParaRPr lang="en-US" altLang="en-US" dirty="0"/>
          </a:p>
        </p:txBody>
      </p:sp>
      <p:sp>
        <p:nvSpPr>
          <p:cNvPr id="648194" name="Rectangle 2"/>
          <p:cNvSpPr>
            <a:spLocks noGrp="1" noChangeArrowheads="1"/>
          </p:cNvSpPr>
          <p:nvPr>
            <p:ph type="title"/>
          </p:nvPr>
        </p:nvSpPr>
        <p:spPr/>
        <p:txBody>
          <a:bodyPr/>
          <a:lstStyle/>
          <a:p>
            <a:r>
              <a:rPr lang="en-US" dirty="0"/>
              <a:t>Join Condition</a:t>
            </a:r>
            <a:endParaRPr lang="en-US" altLang="en-US" dirty="0">
              <a:effectLst>
                <a:outerShdw blurRad="38100" dist="38100" dir="2700000" algn="tl">
                  <a:srgbClr val="C0C0C0"/>
                </a:outerShdw>
              </a:effectLst>
            </a:endParaRPr>
          </a:p>
        </p:txBody>
      </p:sp>
    </p:spTree>
    <p:extLst>
      <p:ext uri="{BB962C8B-B14F-4D97-AF65-F5344CB8AC3E}">
        <p14:creationId xmlns:p14="http://schemas.microsoft.com/office/powerpoint/2010/main" val="853746935"/>
      </p:ext>
    </p:extLst>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Grp="1" noChangeArrowheads="1"/>
          </p:cNvSpPr>
          <p:nvPr>
            <p:ph idx="1"/>
          </p:nvPr>
        </p:nvSpPr>
        <p:spPr/>
        <p:txBody>
          <a:bodyPr vert="horz" wrap="square" lIns="68580" tIns="34290" rIns="68580" bIns="34290" numCol="1" anchor="t" anchorCtr="0" compatLnSpc="1">
            <a:prstTxWarp prst="textNoShape">
              <a:avLst/>
            </a:prstTxWarp>
          </a:bodyPr>
          <a:lstStyle/>
          <a:p>
            <a:pPr indent="-274320"/>
            <a:r>
              <a:rPr lang="en-US" dirty="0"/>
              <a:t>The  </a:t>
            </a:r>
            <a:r>
              <a:rPr lang="en-US" b="1" dirty="0"/>
              <a:t>on </a:t>
            </a:r>
            <a:r>
              <a:rPr lang="en-US" dirty="0"/>
              <a:t> condition allows a general predicate over the relations being joined.  </a:t>
            </a:r>
          </a:p>
          <a:p>
            <a:pPr indent="-274320"/>
            <a:r>
              <a:rPr lang="en-US" dirty="0"/>
              <a:t>This predicate is written like a </a:t>
            </a:r>
            <a:r>
              <a:rPr lang="en-US" b="1" dirty="0"/>
              <a:t>where</a:t>
            </a:r>
            <a:r>
              <a:rPr lang="en-US" dirty="0"/>
              <a:t> clause predicate except for the use of the keyword </a:t>
            </a:r>
            <a:r>
              <a:rPr lang="en-US" b="1" dirty="0"/>
              <a:t>on</a:t>
            </a:r>
            <a:r>
              <a:rPr lang="en-US" dirty="0"/>
              <a:t>.</a:t>
            </a:r>
          </a:p>
          <a:p>
            <a:pPr indent="-274320"/>
            <a:r>
              <a:rPr lang="en-US" dirty="0"/>
              <a:t>Query example</a:t>
            </a:r>
            <a:endParaRPr lang="en-US" i="1" dirty="0"/>
          </a:p>
          <a:p>
            <a:pPr>
              <a:buNone/>
              <a:defRPr/>
            </a:pPr>
            <a:r>
              <a:rPr lang="en-US" i="1" dirty="0"/>
              <a:t>        </a:t>
            </a:r>
            <a:r>
              <a:rPr lang="en-US" b="1" dirty="0"/>
              <a:t>select *</a:t>
            </a:r>
            <a:br>
              <a:rPr lang="en-US" i="1" dirty="0"/>
            </a:br>
            <a:r>
              <a:rPr lang="en-US" i="1" dirty="0"/>
              <a:t>   </a:t>
            </a:r>
            <a:r>
              <a:rPr lang="en-US" b="1" dirty="0"/>
              <a:t>from  </a:t>
            </a:r>
            <a:r>
              <a:rPr lang="en-US" i="1" dirty="0"/>
              <a:t>student </a:t>
            </a:r>
            <a:r>
              <a:rPr lang="en-US" b="1" dirty="0"/>
              <a:t>join </a:t>
            </a:r>
            <a:r>
              <a:rPr lang="en-US" i="1" dirty="0"/>
              <a:t>takes</a:t>
            </a:r>
            <a:r>
              <a:rPr lang="en-US" dirty="0"/>
              <a:t> </a:t>
            </a:r>
            <a:r>
              <a:rPr lang="en-US" b="1" dirty="0"/>
              <a:t>on </a:t>
            </a:r>
            <a:r>
              <a:rPr lang="en-US" i="1" dirty="0" err="1"/>
              <a:t>student_ID</a:t>
            </a:r>
            <a:r>
              <a:rPr lang="en-US" b="1" dirty="0"/>
              <a:t>  </a:t>
            </a:r>
            <a:r>
              <a:rPr lang="en-US" dirty="0"/>
              <a:t>=</a:t>
            </a:r>
            <a:r>
              <a:rPr lang="en-US" b="1" dirty="0"/>
              <a:t> </a:t>
            </a:r>
            <a:r>
              <a:rPr lang="en-US" i="1" dirty="0" err="1"/>
              <a:t>takes_ID</a:t>
            </a:r>
            <a:endParaRPr lang="en-US" i="1" dirty="0"/>
          </a:p>
          <a:p>
            <a:pPr lvl="1">
              <a:defRPr/>
            </a:pPr>
            <a:r>
              <a:rPr lang="en-US" dirty="0"/>
              <a:t>The </a:t>
            </a:r>
            <a:r>
              <a:rPr lang="en-US" b="1" dirty="0"/>
              <a:t>on</a:t>
            </a:r>
            <a:r>
              <a:rPr lang="en-US" dirty="0"/>
              <a:t> condition above specifies that a tuple from </a:t>
            </a:r>
            <a:r>
              <a:rPr lang="en-US" i="1" dirty="0"/>
              <a:t>student</a:t>
            </a:r>
            <a:r>
              <a:rPr lang="en-US" dirty="0"/>
              <a:t> matches a tuple from </a:t>
            </a:r>
            <a:r>
              <a:rPr lang="en-US" i="1" dirty="0"/>
              <a:t>takes</a:t>
            </a:r>
            <a:r>
              <a:rPr lang="en-US" dirty="0"/>
              <a:t> if their </a:t>
            </a:r>
            <a:r>
              <a:rPr lang="en-US" i="1" dirty="0"/>
              <a:t>ID</a:t>
            </a:r>
            <a:r>
              <a:rPr lang="en-US" dirty="0"/>
              <a:t> values are equal.</a:t>
            </a:r>
          </a:p>
          <a:p>
            <a:pPr>
              <a:defRPr/>
            </a:pPr>
            <a:r>
              <a:rPr lang="en-US" dirty="0"/>
              <a:t>Equivalent to:</a:t>
            </a:r>
          </a:p>
          <a:p>
            <a:pPr>
              <a:buNone/>
              <a:defRPr/>
            </a:pPr>
            <a:r>
              <a:rPr lang="en-US" b="1" dirty="0"/>
              <a:t>        select *</a:t>
            </a:r>
            <a:br>
              <a:rPr lang="en-US" i="1" dirty="0"/>
            </a:br>
            <a:r>
              <a:rPr lang="en-US" i="1" dirty="0"/>
              <a:t>   </a:t>
            </a:r>
            <a:r>
              <a:rPr lang="en-US" b="1" dirty="0"/>
              <a:t>from  </a:t>
            </a:r>
            <a:r>
              <a:rPr lang="en-US" i="1" dirty="0"/>
              <a:t>student , takes</a:t>
            </a:r>
            <a:r>
              <a:rPr lang="en-US" dirty="0"/>
              <a:t> </a:t>
            </a:r>
            <a:br>
              <a:rPr lang="en-US" i="1" dirty="0"/>
            </a:br>
            <a:r>
              <a:rPr lang="en-US" i="1" dirty="0"/>
              <a:t>   </a:t>
            </a:r>
            <a:r>
              <a:rPr lang="en-US" b="1" dirty="0"/>
              <a:t>where  </a:t>
            </a:r>
            <a:r>
              <a:rPr lang="en-US" i="1" dirty="0" err="1"/>
              <a:t>student_ID</a:t>
            </a:r>
            <a:r>
              <a:rPr lang="en-US" b="1" dirty="0"/>
              <a:t>  </a:t>
            </a:r>
            <a:r>
              <a:rPr lang="en-US" dirty="0"/>
              <a:t>=</a:t>
            </a:r>
            <a:r>
              <a:rPr lang="en-US" b="1" dirty="0"/>
              <a:t> </a:t>
            </a:r>
            <a:r>
              <a:rPr lang="en-US" i="1" dirty="0" err="1"/>
              <a:t>takes_ID</a:t>
            </a:r>
            <a:endParaRPr lang="en-US" dirty="0"/>
          </a:p>
          <a:p>
            <a:pPr indent="-274320"/>
            <a:endParaRPr lang="en-US" i="1" dirty="0"/>
          </a:p>
          <a:p>
            <a:pPr indent="-274320"/>
            <a:endParaRPr lang="en-US" altLang="en-US" dirty="0"/>
          </a:p>
        </p:txBody>
      </p:sp>
      <p:sp>
        <p:nvSpPr>
          <p:cNvPr id="648194" name="Rectangle 2"/>
          <p:cNvSpPr>
            <a:spLocks noGrp="1" noChangeArrowheads="1"/>
          </p:cNvSpPr>
          <p:nvPr>
            <p:ph type="title"/>
          </p:nvPr>
        </p:nvSpPr>
        <p:spPr/>
        <p:txBody>
          <a:bodyPr/>
          <a:lstStyle/>
          <a:p>
            <a:r>
              <a:rPr lang="en-US" dirty="0"/>
              <a:t>Join Condition (Cont.)</a:t>
            </a:r>
            <a:endParaRPr lang="en-US" altLang="en-US" dirty="0">
              <a:effectLst>
                <a:outerShdw blurRad="38100" dist="38100" dir="2700000" algn="tl">
                  <a:srgbClr val="C0C0C0"/>
                </a:outerShdw>
              </a:effectLst>
            </a:endParaRPr>
          </a:p>
        </p:txBody>
      </p:sp>
    </p:spTree>
    <p:extLst>
      <p:ext uri="{BB962C8B-B14F-4D97-AF65-F5344CB8AC3E}">
        <p14:creationId xmlns:p14="http://schemas.microsoft.com/office/powerpoint/2010/main" val="768471111"/>
      </p:ext>
    </p:extLst>
  </p:cSld>
  <p:clrMapOvr>
    <a:masterClrMapping/>
  </p:clrMapOvr>
  <p:transition spd="slow"/>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8B94F4-A4CE-954D-85DA-8A10E31F2233}"/>
              </a:ext>
            </a:extLst>
          </p:cNvPr>
          <p:cNvSpPr>
            <a:spLocks noGrp="1"/>
          </p:cNvSpPr>
          <p:nvPr>
            <p:ph type="title"/>
          </p:nvPr>
        </p:nvSpPr>
        <p:spPr/>
        <p:txBody>
          <a:bodyPr/>
          <a:lstStyle/>
          <a:p>
            <a:r>
              <a:rPr lang="en-US" dirty="0"/>
              <a:t>One Way to Think About Joins</a:t>
            </a:r>
          </a:p>
        </p:txBody>
      </p:sp>
      <p:pic>
        <p:nvPicPr>
          <p:cNvPr id="4" name="Picture 3">
            <a:extLst>
              <a:ext uri="{FF2B5EF4-FFF2-40B4-BE49-F238E27FC236}">
                <a16:creationId xmlns:a16="http://schemas.microsoft.com/office/drawing/2014/main" id="{0A388C6A-17B9-D349-9775-AFAFE02B4FF3}"/>
              </a:ext>
            </a:extLst>
          </p:cNvPr>
          <p:cNvPicPr>
            <a:picLocks noChangeAspect="1"/>
          </p:cNvPicPr>
          <p:nvPr/>
        </p:nvPicPr>
        <p:blipFill>
          <a:blip r:embed="rId2"/>
          <a:stretch>
            <a:fillRect/>
          </a:stretch>
        </p:blipFill>
        <p:spPr>
          <a:xfrm>
            <a:off x="914400" y="517685"/>
            <a:ext cx="5908790" cy="4108129"/>
          </a:xfrm>
          <a:prstGeom prst="rect">
            <a:avLst/>
          </a:prstGeom>
        </p:spPr>
      </p:pic>
    </p:spTree>
    <p:extLst>
      <p:ext uri="{BB962C8B-B14F-4D97-AF65-F5344CB8AC3E}">
        <p14:creationId xmlns:p14="http://schemas.microsoft.com/office/powerpoint/2010/main" val="340081870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0127A2-BF84-014D-B3C1-5C73A221BC32}"/>
              </a:ext>
            </a:extLst>
          </p:cNvPr>
          <p:cNvSpPr>
            <a:spLocks noGrp="1"/>
          </p:cNvSpPr>
          <p:nvPr>
            <p:ph idx="1"/>
          </p:nvPr>
        </p:nvSpPr>
        <p:spPr>
          <a:xfrm>
            <a:off x="152400" y="590550"/>
            <a:ext cx="8839200" cy="4038600"/>
          </a:xfrm>
        </p:spPr>
        <p:txBody>
          <a:bodyPr/>
          <a:lstStyle/>
          <a:p>
            <a:r>
              <a:rPr lang="en-US" dirty="0"/>
              <a:t>Theta Join: Find people in </a:t>
            </a:r>
            <a:r>
              <a:rPr lang="en-US" dirty="0" err="1"/>
              <a:t>Lahman’s</a:t>
            </a:r>
            <a:r>
              <a:rPr lang="en-US" dirty="0"/>
              <a:t> DB who appeared (played) </a:t>
            </a:r>
            <a:r>
              <a:rPr lang="en-US" i="1" dirty="0"/>
              <a:t>after</a:t>
            </a:r>
            <a:r>
              <a:rPr lang="en-US" dirty="0"/>
              <a:t> Managing.</a:t>
            </a:r>
          </a:p>
          <a:p>
            <a:pPr lvl="1"/>
            <a:r>
              <a:rPr lang="en-US" dirty="0"/>
              <a:t>Show in </a:t>
            </a:r>
            <a:r>
              <a:rPr lang="en-US" dirty="0" err="1"/>
              <a:t>Jupyter</a:t>
            </a:r>
            <a:r>
              <a:rPr lang="en-US" dirty="0"/>
              <a:t> Notebook</a:t>
            </a:r>
          </a:p>
          <a:p>
            <a:pPr lvl="1"/>
            <a:endParaRPr lang="en-US" dirty="0"/>
          </a:p>
          <a:p>
            <a:r>
              <a:rPr lang="en-US" dirty="0"/>
              <a:t>Players who played for the Boston Red Sox in 1967, and their Hall of Fame information if it exists.</a:t>
            </a:r>
          </a:p>
          <a:p>
            <a:pPr lvl="1"/>
            <a:r>
              <a:rPr lang="en-US" dirty="0"/>
              <a:t>Show in </a:t>
            </a:r>
            <a:r>
              <a:rPr lang="en-US" dirty="0" err="1"/>
              <a:t>Jupyter</a:t>
            </a:r>
            <a:r>
              <a:rPr lang="en-US" dirty="0"/>
              <a:t> Notebook</a:t>
            </a:r>
          </a:p>
          <a:p>
            <a:pPr lvl="1"/>
            <a:endParaRPr lang="en-US" dirty="0"/>
          </a:p>
          <a:p>
            <a:r>
              <a:rPr lang="en-US" dirty="0"/>
              <a:t>Emulating full outer join:</a:t>
            </a:r>
          </a:p>
          <a:p>
            <a:pPr lvl="1"/>
            <a:r>
              <a:rPr lang="en-US" dirty="0"/>
              <a:t>The basic id is union left join and a right join</a:t>
            </a:r>
          </a:p>
          <a:p>
            <a:pPr lvl="1"/>
            <a:r>
              <a:rPr lang="en-US" dirty="0"/>
              <a:t>(select * from x left join y) union (select * from x right join y)</a:t>
            </a:r>
          </a:p>
        </p:txBody>
      </p:sp>
      <p:sp>
        <p:nvSpPr>
          <p:cNvPr id="3" name="Title 2">
            <a:extLst>
              <a:ext uri="{FF2B5EF4-FFF2-40B4-BE49-F238E27FC236}">
                <a16:creationId xmlns:a16="http://schemas.microsoft.com/office/drawing/2014/main" id="{D97C6B7C-A414-5E42-BC80-563F8212C06A}"/>
              </a:ext>
            </a:extLst>
          </p:cNvPr>
          <p:cNvSpPr>
            <a:spLocks noGrp="1"/>
          </p:cNvSpPr>
          <p:nvPr>
            <p:ph type="title"/>
          </p:nvPr>
        </p:nvSpPr>
        <p:spPr/>
        <p:txBody>
          <a:bodyPr/>
          <a:lstStyle/>
          <a:p>
            <a:r>
              <a:rPr lang="en-US" dirty="0"/>
              <a:t>Let’s Do Some Example</a:t>
            </a:r>
          </a:p>
        </p:txBody>
      </p:sp>
    </p:spTree>
    <p:extLst>
      <p:ext uri="{BB962C8B-B14F-4D97-AF65-F5344CB8AC3E}">
        <p14:creationId xmlns:p14="http://schemas.microsoft.com/office/powerpoint/2010/main" val="30511467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64943</TotalTime>
  <Words>10229</Words>
  <Application>Microsoft Macintosh PowerPoint</Application>
  <PresentationFormat>On-screen Show (16:9)</PresentationFormat>
  <Paragraphs>1140</Paragraphs>
  <Slides>136</Slides>
  <Notes>100</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136</vt:i4>
      </vt:variant>
    </vt:vector>
  </HeadingPairs>
  <TitlesOfParts>
    <vt:vector size="154" baseType="lpstr">
      <vt:lpstr>Arial</vt:lpstr>
      <vt:lpstr>Calibri</vt:lpstr>
      <vt:lpstr>Century Gothic</vt:lpstr>
      <vt:lpstr>Century Schoolbook</vt:lpstr>
      <vt:lpstr>Helvetica</vt:lpstr>
      <vt:lpstr>Monotype Sorts</vt:lpstr>
      <vt:lpstr>Museo For Dell</vt:lpstr>
      <vt:lpstr>Museo Sans For Dell</vt:lpstr>
      <vt:lpstr>Times New Roman</vt:lpstr>
      <vt:lpstr>Webdings</vt:lpstr>
      <vt:lpstr>Wingdings</vt:lpstr>
      <vt:lpstr>Office Theme</vt:lpstr>
      <vt:lpstr>1_Office Theme</vt:lpstr>
      <vt:lpstr>3_db-5-grey</vt:lpstr>
      <vt:lpstr>2_Office Theme</vt:lpstr>
      <vt:lpstr>2_db-5-grey</vt:lpstr>
      <vt:lpstr>3_Office Theme</vt:lpstr>
      <vt:lpstr>5_db-5-grey</vt:lpstr>
      <vt:lpstr>PowerPoint Presentation</vt:lpstr>
      <vt:lpstr>PowerPoint Presentation</vt:lpstr>
      <vt:lpstr>Contents</vt:lpstr>
      <vt:lpstr>PowerPoint Presentation</vt:lpstr>
      <vt:lpstr>Codd’s 12 Rules</vt:lpstr>
      <vt:lpstr>Codd’s 12 Rules</vt:lpstr>
      <vt:lpstr>Codd’s 12 Rules</vt:lpstr>
      <vt:lpstr>NULL and Correct Answers</vt:lpstr>
      <vt:lpstr>NULL and Correct Answers</vt:lpstr>
      <vt:lpstr>PowerPoint Presentation</vt:lpstr>
      <vt:lpstr>PowerPoint Presentation</vt:lpstr>
      <vt:lpstr>Some Data and Time Functions</vt:lpstr>
      <vt:lpstr>PowerPoint Presentation</vt:lpstr>
      <vt:lpstr>Ordering the Display of Tuples</vt:lpstr>
      <vt:lpstr>PowerPoint Presentation</vt:lpstr>
      <vt:lpstr>Updates to tables</vt:lpstr>
      <vt:lpstr>Modification of the Database</vt:lpstr>
      <vt:lpstr>Deletion</vt:lpstr>
      <vt:lpstr>Deletion (Cont.)</vt:lpstr>
      <vt:lpstr>Insertion</vt:lpstr>
      <vt:lpstr>Insertion (Cont.)</vt:lpstr>
      <vt:lpstr>Updates</vt:lpstr>
      <vt:lpstr>Updates (Cont.)</vt:lpstr>
      <vt:lpstr>Case Statement for Conditional Updates</vt:lpstr>
      <vt:lpstr>Updates with Scalar Subqueries</vt:lpstr>
      <vt:lpstr>Summary</vt:lpstr>
      <vt:lpstr>PowerPoint Presentation</vt:lpstr>
      <vt:lpstr>Aggregate Functions</vt:lpstr>
      <vt:lpstr>Aggregate Functions – Group By</vt:lpstr>
      <vt:lpstr>Another View</vt:lpstr>
      <vt:lpstr>Aggregate Functions Examples</vt:lpstr>
      <vt:lpstr>Aggregation (Cont.)</vt:lpstr>
      <vt:lpstr>Aggregate Functions – Having Clause</vt:lpstr>
      <vt:lpstr>PowerPoint Presentation</vt:lpstr>
      <vt:lpstr>Joined Relations</vt:lpstr>
      <vt:lpstr>Natural Join in SQL</vt:lpstr>
      <vt:lpstr>Natural Join in SQL (Cont.)</vt:lpstr>
      <vt:lpstr>Student Relation</vt:lpstr>
      <vt:lpstr>Takes Relation</vt:lpstr>
      <vt:lpstr>student natural join takes</vt:lpstr>
      <vt:lpstr>Dangerous in Natural Join</vt:lpstr>
      <vt:lpstr>Natural Join with Using Clause</vt:lpstr>
      <vt:lpstr>Join Condition</vt:lpstr>
      <vt:lpstr>Join Condition (Cont.)</vt:lpstr>
      <vt:lpstr>One Way to Think About Joins</vt:lpstr>
      <vt:lpstr>PowerPoint Presentation</vt:lpstr>
      <vt:lpstr>Set Operations</vt:lpstr>
      <vt:lpstr>Set Operations (Cont.)</vt:lpstr>
      <vt:lpstr>Set Operations</vt:lpstr>
      <vt:lpstr>JOIN and UNION – A Final Word</vt:lpstr>
      <vt:lpstr>PowerPoint Presentation</vt:lpstr>
      <vt:lpstr>Nested Subqueries</vt:lpstr>
      <vt:lpstr>Nested Subquery</vt:lpstr>
      <vt:lpstr>Consider Some Tables</vt:lpstr>
      <vt:lpstr>Consider a Subquery Tables</vt:lpstr>
      <vt:lpstr>Nested Subqueries</vt:lpstr>
      <vt:lpstr>Set Membership</vt:lpstr>
      <vt:lpstr>Set Membership </vt:lpstr>
      <vt:lpstr>Set Membership (Cont.)</vt:lpstr>
      <vt:lpstr>Set Comparison</vt:lpstr>
      <vt:lpstr>Set Comparison – “some” Clause</vt:lpstr>
      <vt:lpstr>Definition of  “some” Clause</vt:lpstr>
      <vt:lpstr>Set Comparison – “all” Clause</vt:lpstr>
      <vt:lpstr>Definition of “all” Clause</vt:lpstr>
      <vt:lpstr>Test for Empty Relations</vt:lpstr>
      <vt:lpstr>Use of “exists” Clause</vt:lpstr>
      <vt:lpstr>Use of “not exists” Clause</vt:lpstr>
      <vt:lpstr>Test for Absence of Duplicate Tuples</vt:lpstr>
      <vt:lpstr>Subqueries in the From Clause</vt:lpstr>
      <vt:lpstr>Subqueries in the Form Clause</vt:lpstr>
      <vt:lpstr>With Clause</vt:lpstr>
      <vt:lpstr>Complex Queries using With Clause</vt:lpstr>
      <vt:lpstr>Scalar Subquery</vt:lpstr>
      <vt:lpstr>PowerPoint Presentation</vt:lpstr>
      <vt:lpstr>Modification of the Database</vt:lpstr>
      <vt:lpstr>Copying Data Examples</vt:lpstr>
      <vt:lpstr>Deletion</vt:lpstr>
      <vt:lpstr>Deletion (Cont.)</vt:lpstr>
      <vt:lpstr>Insertion</vt:lpstr>
      <vt:lpstr>PowerPoint Presentation</vt:lpstr>
      <vt:lpstr>Insertion (Cont.)</vt:lpstr>
      <vt:lpstr>Updates</vt:lpstr>
      <vt:lpstr>Updates (Cont.)</vt:lpstr>
      <vt:lpstr>Case Statement for Conditional Updates</vt:lpstr>
      <vt:lpstr>Updates with Scalar Subqueries</vt:lpstr>
      <vt:lpstr>Summary</vt:lpstr>
      <vt:lpstr>PowerPoint Presentation</vt:lpstr>
      <vt:lpstr>Joined Relations</vt:lpstr>
      <vt:lpstr>Natural Join in SQL</vt:lpstr>
      <vt:lpstr>Natural Join in SQL (Cont.)</vt:lpstr>
      <vt:lpstr>Student Relation</vt:lpstr>
      <vt:lpstr>Takes Relation</vt:lpstr>
      <vt:lpstr>student natural join takes</vt:lpstr>
      <vt:lpstr>Dangerous in Natural Join</vt:lpstr>
      <vt:lpstr>Natural Join with Using Clause</vt:lpstr>
      <vt:lpstr>Join Condition</vt:lpstr>
      <vt:lpstr>Join Condition (Cont.)</vt:lpstr>
      <vt:lpstr>One Way to Think About Joins</vt:lpstr>
      <vt:lpstr>Let’s Do Some Example</vt:lpstr>
      <vt:lpstr>PowerPoint Presentation</vt:lpstr>
      <vt:lpstr>Set Operations</vt:lpstr>
      <vt:lpstr>Set Operations (Cont.)</vt:lpstr>
      <vt:lpstr>Set Operations</vt:lpstr>
      <vt:lpstr>JOIN and UNION – A Final Word</vt:lpstr>
      <vt:lpstr>PowerPoint Presentation</vt:lpstr>
      <vt:lpstr>Nested Subqueries</vt:lpstr>
      <vt:lpstr>Nested Subquery</vt:lpstr>
      <vt:lpstr>Consider Some Tables</vt:lpstr>
      <vt:lpstr>Consider a Subquery Tables</vt:lpstr>
      <vt:lpstr>Nested Subqueries</vt:lpstr>
      <vt:lpstr>Subqueries in the From Clause</vt:lpstr>
      <vt:lpstr>With Clause</vt:lpstr>
      <vt:lpstr>Complex Queries using With Clause</vt:lpstr>
      <vt:lpstr>Scalar Subquery</vt:lpstr>
      <vt:lpstr>PowerPoint Presentation</vt:lpstr>
      <vt:lpstr>Set Membership </vt:lpstr>
      <vt:lpstr>Set Membership (Cont.)</vt:lpstr>
      <vt:lpstr>Set Comparison – “some” Clause</vt:lpstr>
      <vt:lpstr>Definition of  “some” Clause</vt:lpstr>
      <vt:lpstr>Set Comparison – “all” Clause</vt:lpstr>
      <vt:lpstr>Definition of “all” Clause</vt:lpstr>
      <vt:lpstr>Test for Empty Relations</vt:lpstr>
      <vt:lpstr>Use of “exists” Clause</vt:lpstr>
      <vt:lpstr>Use of “not exists” Clause</vt:lpstr>
      <vt:lpstr>Test for Absence of Duplicate Tuples</vt:lpstr>
      <vt:lpstr>PowerPoint Presentation</vt:lpstr>
      <vt:lpstr>Some Additional Operations</vt:lpstr>
      <vt:lpstr>Semi-Join</vt:lpstr>
      <vt:lpstr>Anti-Join</vt:lpstr>
      <vt:lpstr>Division</vt:lpstr>
      <vt:lpstr>Division</vt:lpstr>
      <vt:lpstr>PowerPoint Presentation</vt:lpstr>
      <vt:lpstr>Worked Example – Top Down</vt:lpstr>
      <vt:lpstr>PowerPoint Presentation</vt:lpstr>
      <vt:lpstr>Bottom-Up: Some Sources of Information</vt:lpstr>
      <vt:lpstr>Meet in the Middle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591</cp:revision>
  <cp:lastPrinted>2021-09-23T10:10:07Z</cp:lastPrinted>
  <dcterms:created xsi:type="dcterms:W3CDTF">2010-04-12T23:12:02Z</dcterms:created>
  <dcterms:modified xsi:type="dcterms:W3CDTF">2022-02-11T13:25:38Z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